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69"/>
  </p:notesMasterIdLst>
  <p:sldIdLst>
    <p:sldId id="256" r:id="rId2"/>
    <p:sldId id="314" r:id="rId3"/>
    <p:sldId id="318" r:id="rId4"/>
    <p:sldId id="316" r:id="rId5"/>
    <p:sldId id="315" r:id="rId6"/>
    <p:sldId id="257" r:id="rId7"/>
    <p:sldId id="273" r:id="rId8"/>
    <p:sldId id="317" r:id="rId9"/>
    <p:sldId id="258" r:id="rId10"/>
    <p:sldId id="259" r:id="rId11"/>
    <p:sldId id="260" r:id="rId12"/>
    <p:sldId id="261" r:id="rId13"/>
    <p:sldId id="263" r:id="rId14"/>
    <p:sldId id="264" r:id="rId15"/>
    <p:sldId id="265" r:id="rId16"/>
    <p:sldId id="311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2" r:id="rId51"/>
    <p:sldId id="301" r:id="rId52"/>
    <p:sldId id="31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21" r:id="rId61"/>
    <p:sldId id="310" r:id="rId62"/>
    <p:sldId id="322" r:id="rId63"/>
    <p:sldId id="313" r:id="rId64"/>
    <p:sldId id="323" r:id="rId65"/>
    <p:sldId id="324" r:id="rId66"/>
    <p:sldId id="325" r:id="rId67"/>
    <p:sldId id="326" r:id="rId68"/>
  </p:sldIdLst>
  <p:sldSz cx="14630400" cy="8229600"/>
  <p:notesSz cx="8229600" cy="14630400"/>
  <p:embeddedFontLst>
    <p:embeddedFont>
      <p:font typeface="Alexandria Semi Bold" panose="020B0604020202020204" charset="-78"/>
      <p:regular r:id="rId70"/>
    </p:embeddedFont>
    <p:embeddedFont>
      <p:font typeface="Skeena" pitchFamily="2" charset="0"/>
      <p:regular r:id="rId71"/>
      <p:bold r:id="rId72"/>
      <p:italic r:id="rId73"/>
      <p:boldItalic r:id="rId74"/>
    </p:embeddedFont>
    <p:embeddedFont>
      <p:font typeface="Skeena Display" pitchFamily="2" charset="0"/>
      <p:regular r:id="rId75"/>
      <p:bold r:id="rId76"/>
      <p:italic r:id="rId77"/>
      <p:boldItalic r:id="rId78"/>
    </p:embeddedFont>
    <p:embeddedFont>
      <p:font typeface="Sora Light" panose="020B0604020202020204" charset="0"/>
      <p:regular r:id="rId79"/>
    </p:embeddedFont>
  </p:embeddedFont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FACD763-3B1F-4717-81A4-07936E6101DD}" v="28" dt="2025-11-09T19:38:08.0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67" d="100"/>
          <a:sy n="67" d="100"/>
        </p:scale>
        <p:origin x="516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microsoft.com/office/2015/10/relationships/revisionInfo" Target="revisionInfo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5.fntdata"/><Relationship Id="rId79" Type="http://schemas.openxmlformats.org/officeDocument/2006/relationships/font" Target="fonts/font10.fntdata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77" Type="http://schemas.openxmlformats.org/officeDocument/2006/relationships/font" Target="fonts/font8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3.fntdata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1.fntdata"/><Relationship Id="rId75" Type="http://schemas.openxmlformats.org/officeDocument/2006/relationships/font" Target="fonts/font6.fntdata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4.fntdata"/><Relationship Id="rId78" Type="http://schemas.openxmlformats.org/officeDocument/2006/relationships/font" Target="fonts/font9.fntdata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7.fntdata"/><Relationship Id="rId7" Type="http://schemas.openxmlformats.org/officeDocument/2006/relationships/slide" Target="slides/slide6.xml"/><Relationship Id="rId71" Type="http://schemas.openxmlformats.org/officeDocument/2006/relationships/font" Target="fonts/font2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4043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61889E-0242-7B92-416E-E28054599C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AC87465-6F8B-6F9D-C7EB-A150392978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D9631E6-8144-7A70-834C-14103D3B75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649960-FD00-0084-F258-37D10AB4951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34317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17EFDA-2448-C421-95E3-C50FF90FD9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F99E9DF-9743-B2CE-371B-DBDA839BE8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2F844B8-B33A-1778-81E0-F5356DA29B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01D32C-A36B-3CBB-3780-5DFA2EE716F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620366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BC3EDB-57EA-EC21-2880-536E00F73A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69BD8E3-280B-C2FF-CC4A-815A3DE0DC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0B9CFA1-9293-3FCA-FD7A-7B7E2C2F22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8695D9-7AB3-6B97-B9A3-712B9CD2CC5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3368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7EEF9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/>
          </a:solidFill>
          <a:ln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sv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29.png"/><Relationship Id="rId11" Type="http://schemas.openxmlformats.org/officeDocument/2006/relationships/image" Target="../media/image34.svg"/><Relationship Id="rId5" Type="http://schemas.openxmlformats.org/officeDocument/2006/relationships/image" Target="../media/image28.sv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sv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40.sv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3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sv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45.svg"/><Relationship Id="rId5" Type="http://schemas.openxmlformats.org/officeDocument/2006/relationships/image" Target="../media/image44.png"/><Relationship Id="rId10" Type="http://schemas.openxmlformats.org/officeDocument/2006/relationships/image" Target="../media/image49.svg"/><Relationship Id="rId4" Type="http://schemas.openxmlformats.org/officeDocument/2006/relationships/image" Target="../media/image43.svg"/><Relationship Id="rId9" Type="http://schemas.openxmlformats.org/officeDocument/2006/relationships/image" Target="../media/image4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9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0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5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5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5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54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5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5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5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5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5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5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58309" y="2414707"/>
            <a:ext cx="7627382" cy="21381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b="1" dirty="0">
                <a:solidFill>
                  <a:srgbClr val="1F1E1E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Andrología y Reconstructiva: Preguntas EBU</a:t>
            </a:r>
            <a:endParaRPr lang="en-US" sz="4450" b="1" dirty="0">
              <a:latin typeface="Skeena" pitchFamily="2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758309" y="4877753"/>
            <a:ext cx="7627382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Rodrigo España Navarro</a:t>
            </a:r>
            <a:endParaRPr lang="en-US" sz="2000" b="1" dirty="0">
              <a:latin typeface="Skeena" pitchFamily="2" charset="0"/>
            </a:endParaRPr>
          </a:p>
        </p:txBody>
      </p:sp>
      <p:sp>
        <p:nvSpPr>
          <p:cNvPr id="5" name="Text 2"/>
          <p:cNvSpPr/>
          <p:nvPr/>
        </p:nvSpPr>
        <p:spPr>
          <a:xfrm>
            <a:off x="758309" y="5468183"/>
            <a:ext cx="7627382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285750" indent="-285750" algn="l">
              <a:lnSpc>
                <a:spcPts val="2700"/>
              </a:lnSpc>
              <a:buFont typeface="Arial" panose="020B0604020202020204" pitchFamily="34" charset="0"/>
              <a:buChar char="•"/>
            </a:pPr>
            <a:endParaRPr lang="en-US" sz="1600" b="1" dirty="0">
              <a:solidFill>
                <a:srgbClr val="3B3535"/>
              </a:solidFill>
              <a:latin typeface="Skeena" pitchFamily="2" charset="0"/>
              <a:ea typeface="Sora Light" pitchFamily="34" charset="-122"/>
              <a:cs typeface="Sora Light" pitchFamily="34" charset="-120"/>
            </a:endParaRPr>
          </a:p>
          <a:p>
            <a:pPr marL="285750" indent="-285750" algn="l">
              <a:lnSpc>
                <a:spcPts val="2700"/>
              </a:lnSpc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European Association of Urology: Kidney Transplantation section working group.</a:t>
            </a:r>
          </a:p>
          <a:p>
            <a:pPr marL="285750" indent="-285750" algn="l">
              <a:lnSpc>
                <a:spcPts val="2700"/>
              </a:lnSpc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TAUS CLINICS- </a:t>
            </a:r>
            <a:r>
              <a:rPr lang="en-US" sz="1600" b="1" dirty="0" err="1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Andrología</a:t>
            </a:r>
            <a:r>
              <a:rPr lang="en-US" sz="160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 Málaga</a:t>
            </a:r>
          </a:p>
          <a:p>
            <a:pPr marL="285750" indent="-285750" algn="l">
              <a:lnSpc>
                <a:spcPts val="2700"/>
              </a:lnSpc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Hospital Regional Universitario de Málaga</a:t>
            </a:r>
          </a:p>
          <a:p>
            <a:pPr marL="285750" indent="-285750" algn="l">
              <a:lnSpc>
                <a:spcPts val="2700"/>
              </a:lnSpc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Tutor de </a:t>
            </a:r>
            <a:r>
              <a:rPr lang="en-US" sz="1600" b="1" dirty="0" err="1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Residentes</a:t>
            </a:r>
            <a:r>
              <a:rPr lang="en-US" sz="160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.</a:t>
            </a:r>
            <a:endParaRPr lang="en-US" sz="1600" b="1" dirty="0">
              <a:solidFill>
                <a:srgbClr val="3B3535"/>
              </a:solidFill>
              <a:latin typeface="Sora Light" pitchFamily="34" charset="0"/>
              <a:ea typeface="Sora Light" pitchFamily="34" charset="-122"/>
              <a:cs typeface="Sora Light" pitchFamily="34" charset="-120"/>
            </a:endParaRPr>
          </a:p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 </a:t>
            </a:r>
            <a:endParaRPr lang="en-US" sz="1700" dirty="0"/>
          </a:p>
        </p:txBody>
      </p:sp>
      <p:pic>
        <p:nvPicPr>
          <p:cNvPr id="7" name="Imagen 6" descr="Logotipo&#10;&#10;El contenido generado por IA puede ser incorrecto.">
            <a:extLst>
              <a:ext uri="{FF2B5EF4-FFF2-40B4-BE49-F238E27FC236}">
                <a16:creationId xmlns:a16="http://schemas.microsoft.com/office/drawing/2014/main" id="{E89AB197-CE85-C5FF-D2AC-5DA05C8993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938895" cy="231584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8309" y="657939"/>
            <a:ext cx="13113782" cy="14254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b="1" dirty="0">
                <a:solidFill>
                  <a:srgbClr val="1F1E1E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Teratozoospermia: Diagnóstico y Manejo Clínico</a:t>
            </a:r>
            <a:endParaRPr lang="en-US" sz="4450" b="1" dirty="0">
              <a:latin typeface="Skeena" pitchFamily="2" charset="0"/>
            </a:endParaRPr>
          </a:p>
        </p:txBody>
      </p:sp>
      <p:sp>
        <p:nvSpPr>
          <p:cNvPr id="3" name="Shape 1"/>
          <p:cNvSpPr/>
          <p:nvPr/>
        </p:nvSpPr>
        <p:spPr>
          <a:xfrm>
            <a:off x="758309" y="2516624"/>
            <a:ext cx="13113782" cy="1548765"/>
          </a:xfrm>
          <a:prstGeom prst="roundRect">
            <a:avLst>
              <a:gd name="adj" fmla="val 5876"/>
            </a:avLst>
          </a:prstGeom>
          <a:solidFill>
            <a:srgbClr val="1F7135"/>
          </a:solidFill>
          <a:ln/>
        </p:spPr>
        <p:txBody>
          <a:bodyPr/>
          <a:lstStyle/>
          <a:p>
            <a:endParaRPr lang="es-ES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884" y="2855119"/>
            <a:ext cx="338495" cy="270748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29953" y="2787253"/>
            <a:ext cx="12125563" cy="4333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400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Respuesta Correcta: D) No specific treatment - proceed to IVF-ICSI</a:t>
            </a:r>
            <a:endParaRPr lang="en-US" sz="2400" dirty="0">
              <a:latin typeface="Skeena Display" pitchFamily="2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1529953" y="3415546"/>
            <a:ext cx="12125563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endParaRPr lang="en-US" sz="1700" dirty="0"/>
          </a:p>
        </p:txBody>
      </p:sp>
      <p:sp>
        <p:nvSpPr>
          <p:cNvPr id="7" name="Shape 4"/>
          <p:cNvSpPr/>
          <p:nvPr/>
        </p:nvSpPr>
        <p:spPr>
          <a:xfrm>
            <a:off x="758309" y="4417330"/>
            <a:ext cx="13113782" cy="34647"/>
          </a:xfrm>
          <a:prstGeom prst="rect">
            <a:avLst/>
          </a:prstGeom>
          <a:solidFill>
            <a:srgbClr val="3B3535">
              <a:alpha val="50000"/>
            </a:srgbClr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8" name="Shape 5"/>
          <p:cNvSpPr/>
          <p:nvPr/>
        </p:nvSpPr>
        <p:spPr>
          <a:xfrm>
            <a:off x="758309" y="4695587"/>
            <a:ext cx="13113782" cy="2875955"/>
          </a:xfrm>
          <a:prstGeom prst="roundRect">
            <a:avLst>
              <a:gd name="adj" fmla="val 3164"/>
            </a:avLst>
          </a:prstGeom>
          <a:solidFill>
            <a:srgbClr val="FFFAFA"/>
          </a:solidFill>
          <a:ln w="3048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es-ES"/>
          </a:p>
        </p:txBody>
      </p:sp>
      <p:sp>
        <p:nvSpPr>
          <p:cNvPr id="9" name="Shape 6"/>
          <p:cNvSpPr/>
          <p:nvPr/>
        </p:nvSpPr>
        <p:spPr>
          <a:xfrm>
            <a:off x="788789" y="4726067"/>
            <a:ext cx="13052822" cy="649962"/>
          </a:xfrm>
          <a:prstGeom prst="roundRect">
            <a:avLst>
              <a:gd name="adj" fmla="val 8373"/>
            </a:avLst>
          </a:prstGeom>
          <a:solidFill>
            <a:srgbClr val="D5DCF6"/>
          </a:solidFill>
          <a:ln/>
        </p:spPr>
        <p:txBody>
          <a:bodyPr/>
          <a:lstStyle/>
          <a:p>
            <a:endParaRPr lang="es-ES" dirty="0"/>
          </a:p>
        </p:txBody>
      </p:sp>
      <p:sp>
        <p:nvSpPr>
          <p:cNvPr id="10" name="Text 7"/>
          <p:cNvSpPr/>
          <p:nvPr/>
        </p:nvSpPr>
        <p:spPr>
          <a:xfrm>
            <a:off x="1005364" y="5592604"/>
            <a:ext cx="4584859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3B3535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Definición y Criterios WHO 2021</a:t>
            </a:r>
            <a:endParaRPr lang="en-US" sz="2200" b="1" dirty="0">
              <a:latin typeface="Skeena" pitchFamily="2" charset="0"/>
            </a:endParaRPr>
          </a:p>
        </p:txBody>
      </p:sp>
      <p:sp>
        <p:nvSpPr>
          <p:cNvPr id="11" name="Text 8"/>
          <p:cNvSpPr/>
          <p:nvPr/>
        </p:nvSpPr>
        <p:spPr>
          <a:xfrm>
            <a:off x="1005364" y="6078736"/>
            <a:ext cx="12619673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La teratozoospermia se define por un porcentaje bajo de espermatozoides con morfología normal en el eyaculado.</a:t>
            </a:r>
            <a:endParaRPr lang="en-US" sz="1700" b="1" dirty="0">
              <a:latin typeface="Skeena" pitchFamily="2" charset="0"/>
            </a:endParaRPr>
          </a:p>
        </p:txBody>
      </p:sp>
      <p:sp>
        <p:nvSpPr>
          <p:cNvPr id="12" name="Text 9"/>
          <p:cNvSpPr/>
          <p:nvPr/>
        </p:nvSpPr>
        <p:spPr>
          <a:xfrm>
            <a:off x="1005364" y="6555343"/>
            <a:ext cx="12619673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2700"/>
              </a:lnSpc>
              <a:buSzPct val="100000"/>
            </a:pPr>
            <a:r>
              <a:rPr lang="en-US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	</a:t>
            </a:r>
            <a:r>
              <a:rPr lang="en-US" b="1" dirty="0" err="1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Criterio</a:t>
            </a:r>
            <a:r>
              <a:rPr lang="en-US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 WHO 2021: Menos del 4% de espermatozoides con morfología normal.</a:t>
            </a:r>
            <a:endParaRPr lang="en-US" b="1" dirty="0">
              <a:latin typeface="Skeena" pitchFamily="2" charset="0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1005364" y="6977777"/>
            <a:ext cx="12619673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vl="1">
              <a:lnSpc>
                <a:spcPts val="2700"/>
              </a:lnSpc>
              <a:buSzPct val="100000"/>
            </a:pPr>
            <a:r>
              <a:rPr lang="en-US" sz="170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	La evaluación se realiza mediante tinción y microscopía de alta magnificación (criterios de Kruger o estrictos).</a:t>
            </a:r>
            <a:endParaRPr lang="en-US" sz="1700" b="1" dirty="0">
              <a:latin typeface="Skeena" pitchFamily="2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8309" y="772597"/>
            <a:ext cx="3803213" cy="4275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4000" b="1" dirty="0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TERATOZOOSPERMIA</a:t>
            </a:r>
            <a:endParaRPr lang="en-US" sz="4000" b="1" dirty="0">
              <a:latin typeface="Skeena Display" pitchFamily="2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758309" y="1633418"/>
            <a:ext cx="216575" cy="2707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B3535"/>
                </a:solidFill>
                <a:latin typeface="Alexandria Light" pitchFamily="34" charset="0"/>
                <a:ea typeface="Alexandria Light" pitchFamily="34" charset="-122"/>
                <a:cs typeface="Alexandria Light" pitchFamily="34" charset="-120"/>
              </a:rPr>
              <a:t>01</a:t>
            </a:r>
            <a:endParaRPr lang="en-US" sz="1700" dirty="0"/>
          </a:p>
        </p:txBody>
      </p:sp>
      <p:sp>
        <p:nvSpPr>
          <p:cNvPr id="4" name="Shape 2"/>
          <p:cNvSpPr/>
          <p:nvPr/>
        </p:nvSpPr>
        <p:spPr>
          <a:xfrm>
            <a:off x="758309" y="1970961"/>
            <a:ext cx="4226838" cy="30480"/>
          </a:xfrm>
          <a:prstGeom prst="rect">
            <a:avLst/>
          </a:prstGeom>
          <a:solidFill>
            <a:srgbClr val="1A2D7A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5" name="Text 3"/>
          <p:cNvSpPr/>
          <p:nvPr/>
        </p:nvSpPr>
        <p:spPr>
          <a:xfrm>
            <a:off x="758309" y="2140148"/>
            <a:ext cx="3438168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 err="1">
                <a:solidFill>
                  <a:srgbClr val="3B3535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Abordaje</a:t>
            </a:r>
            <a:r>
              <a:rPr lang="en-US" sz="2200" b="1" dirty="0">
                <a:solidFill>
                  <a:srgbClr val="3B3535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 Diagnóstico</a:t>
            </a:r>
            <a:endParaRPr lang="en-US" sz="2200" b="1" dirty="0">
              <a:latin typeface="Skeena" pitchFamily="2" charset="0"/>
            </a:endParaRPr>
          </a:p>
        </p:txBody>
      </p:sp>
      <p:sp>
        <p:nvSpPr>
          <p:cNvPr id="6" name="Text 4"/>
          <p:cNvSpPr/>
          <p:nvPr/>
        </p:nvSpPr>
        <p:spPr>
          <a:xfrm>
            <a:off x="758309" y="2626281"/>
            <a:ext cx="4226838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endParaRPr lang="en-US" sz="1700" dirty="0"/>
          </a:p>
        </p:txBody>
      </p:sp>
      <p:sp>
        <p:nvSpPr>
          <p:cNvPr id="7" name="Text 5"/>
          <p:cNvSpPr/>
          <p:nvPr/>
        </p:nvSpPr>
        <p:spPr>
          <a:xfrm>
            <a:off x="758309" y="3102888"/>
            <a:ext cx="4226838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Análisis de semen repetidos</a:t>
            </a:r>
            <a:endParaRPr lang="en-US" dirty="0">
              <a:latin typeface="Skeena" pitchFamily="2" charset="0"/>
            </a:endParaRPr>
          </a:p>
        </p:txBody>
      </p:sp>
      <p:sp>
        <p:nvSpPr>
          <p:cNvPr id="8" name="Text 6"/>
          <p:cNvSpPr/>
          <p:nvPr/>
        </p:nvSpPr>
        <p:spPr>
          <a:xfrm>
            <a:off x="758309" y="3525322"/>
            <a:ext cx="4226838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dirty="0">
                <a:solidFill>
                  <a:srgbClr val="3B3535"/>
                </a:solidFill>
                <a:latin typeface="Skeena" pitchFamily="2" charset="0"/>
                <a:cs typeface="Sora Light" pitchFamily="34" charset="-120"/>
              </a:rPr>
              <a:t>Perfil hormonal.</a:t>
            </a:r>
          </a:p>
        </p:txBody>
      </p:sp>
      <p:sp>
        <p:nvSpPr>
          <p:cNvPr id="9" name="Text 7"/>
          <p:cNvSpPr/>
          <p:nvPr/>
        </p:nvSpPr>
        <p:spPr>
          <a:xfrm>
            <a:off x="758309" y="3947755"/>
            <a:ext cx="4226838" cy="693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 err="1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Estudio</a:t>
            </a:r>
            <a:r>
              <a:rPr lang="en-US" sz="17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 </a:t>
            </a:r>
            <a:r>
              <a:rPr lang="en-US" sz="1700" dirty="0" err="1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genético</a:t>
            </a:r>
            <a:r>
              <a:rPr lang="en-US" sz="17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 (</a:t>
            </a:r>
            <a:r>
              <a:rPr lang="en-US" sz="1700" dirty="0" err="1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en</a:t>
            </a:r>
            <a:r>
              <a:rPr lang="en-US" sz="17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 </a:t>
            </a:r>
            <a:r>
              <a:rPr lang="en-US" sz="1700" dirty="0" err="1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casos</a:t>
            </a:r>
            <a:r>
              <a:rPr lang="en-US" sz="17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 </a:t>
            </a:r>
            <a:r>
              <a:rPr lang="en-US" sz="1700" dirty="0" err="1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severos</a:t>
            </a:r>
            <a:r>
              <a:rPr lang="en-US" sz="17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 o con </a:t>
            </a:r>
            <a:r>
              <a:rPr lang="en-US" sz="1700" dirty="0" err="1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otras</a:t>
            </a:r>
            <a:r>
              <a:rPr lang="en-US" sz="17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 </a:t>
            </a:r>
            <a:r>
              <a:rPr lang="en-US" sz="1700" dirty="0" err="1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alteraciones</a:t>
            </a:r>
            <a:r>
              <a:rPr lang="en-US" sz="17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)</a:t>
            </a:r>
            <a:endParaRPr lang="en-US" sz="1700" dirty="0">
              <a:latin typeface="Skeena" pitchFamily="2" charset="0"/>
            </a:endParaRPr>
          </a:p>
        </p:txBody>
      </p:sp>
      <p:sp>
        <p:nvSpPr>
          <p:cNvPr id="10" name="Text 8"/>
          <p:cNvSpPr/>
          <p:nvPr/>
        </p:nvSpPr>
        <p:spPr>
          <a:xfrm>
            <a:off x="758309" y="4716899"/>
            <a:ext cx="4226838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 </a:t>
            </a:r>
            <a:r>
              <a:rPr lang="en-US" sz="17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Ecografía escrotal.</a:t>
            </a:r>
            <a:endParaRPr lang="en-US" sz="1700" dirty="0">
              <a:latin typeface="Skeena" pitchFamily="2" charset="0"/>
            </a:endParaRPr>
          </a:p>
        </p:txBody>
      </p:sp>
      <p:sp>
        <p:nvSpPr>
          <p:cNvPr id="11" name="Text 9"/>
          <p:cNvSpPr/>
          <p:nvPr/>
        </p:nvSpPr>
        <p:spPr>
          <a:xfrm>
            <a:off x="5201722" y="1633418"/>
            <a:ext cx="216575" cy="2707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B3535"/>
                </a:solidFill>
                <a:latin typeface="Alexandria Light" pitchFamily="34" charset="0"/>
                <a:ea typeface="Alexandria Light" pitchFamily="34" charset="-122"/>
                <a:cs typeface="Alexandria Light" pitchFamily="34" charset="-120"/>
              </a:rPr>
              <a:t>02</a:t>
            </a:r>
            <a:endParaRPr lang="en-US" sz="1700" dirty="0"/>
          </a:p>
        </p:txBody>
      </p:sp>
      <p:sp>
        <p:nvSpPr>
          <p:cNvPr id="12" name="Shape 10"/>
          <p:cNvSpPr/>
          <p:nvPr/>
        </p:nvSpPr>
        <p:spPr>
          <a:xfrm>
            <a:off x="5201722" y="1970961"/>
            <a:ext cx="4226838" cy="30480"/>
          </a:xfrm>
          <a:prstGeom prst="rect">
            <a:avLst/>
          </a:prstGeom>
          <a:solidFill>
            <a:srgbClr val="1A2D7A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13" name="Text 11"/>
          <p:cNvSpPr/>
          <p:nvPr/>
        </p:nvSpPr>
        <p:spPr>
          <a:xfrm>
            <a:off x="5201722" y="2140148"/>
            <a:ext cx="4226838" cy="7124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 err="1">
                <a:solidFill>
                  <a:srgbClr val="3B3535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Enfoque</a:t>
            </a:r>
            <a:r>
              <a:rPr lang="en-US" sz="2200" b="1" dirty="0">
                <a:solidFill>
                  <a:srgbClr val="3B3535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 Terapéutico y Referencia a TRA</a:t>
            </a:r>
            <a:endParaRPr lang="en-US" sz="2200" b="1" dirty="0">
              <a:latin typeface="Skeena" pitchFamily="2" charset="0"/>
            </a:endParaRPr>
          </a:p>
        </p:txBody>
      </p:sp>
      <p:sp>
        <p:nvSpPr>
          <p:cNvPr id="14" name="Text 12"/>
          <p:cNvSpPr/>
          <p:nvPr/>
        </p:nvSpPr>
        <p:spPr>
          <a:xfrm>
            <a:off x="5201722" y="2982516"/>
            <a:ext cx="4226838" cy="20802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b="1" dirty="0">
                <a:solidFill>
                  <a:srgbClr val="FF0000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Teratozoospermia aislada:</a:t>
            </a:r>
            <a:r>
              <a:rPr lang="en-US" dirty="0">
                <a:solidFill>
                  <a:srgbClr val="FF0000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 No existe tratamiento médico específico que mejore la morfología espermática. Se recomienda derivación a TRA (FIV-ICSI).</a:t>
            </a:r>
            <a:endParaRPr lang="en-US" dirty="0">
              <a:solidFill>
                <a:srgbClr val="FF0000"/>
              </a:solidFill>
              <a:latin typeface="Skeena" pitchFamily="2" charset="0"/>
            </a:endParaRPr>
          </a:p>
        </p:txBody>
      </p:sp>
      <p:sp>
        <p:nvSpPr>
          <p:cNvPr id="15" name="Text 13"/>
          <p:cNvSpPr/>
          <p:nvPr/>
        </p:nvSpPr>
        <p:spPr>
          <a:xfrm>
            <a:off x="5201722" y="4879062"/>
            <a:ext cx="4226838" cy="1733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dirty="0">
                <a:latin typeface="Skeena" pitchFamily="2" charset="0"/>
                <a:cs typeface="Sora Light" pitchFamily="34" charset="-120"/>
              </a:rPr>
              <a:t>Teratozoospermia </a:t>
            </a:r>
            <a:r>
              <a:rPr lang="en-US" dirty="0" err="1">
                <a:latin typeface="Skeena" pitchFamily="2" charset="0"/>
                <a:cs typeface="Sora Light" pitchFamily="34" charset="-120"/>
              </a:rPr>
              <a:t>asociada</a:t>
            </a:r>
            <a:r>
              <a:rPr lang="en-US" dirty="0">
                <a:latin typeface="Skeena" pitchFamily="2" charset="0"/>
                <a:cs typeface="Sora Light" pitchFamily="34" charset="-120"/>
              </a:rPr>
              <a:t> a otras </a:t>
            </a:r>
            <a:r>
              <a:rPr lang="en-US" dirty="0" err="1">
                <a:latin typeface="Skeena" pitchFamily="2" charset="0"/>
                <a:cs typeface="Sora Light" pitchFamily="34" charset="-120"/>
              </a:rPr>
              <a:t>patologías</a:t>
            </a:r>
            <a:r>
              <a:rPr lang="en-US" dirty="0">
                <a:latin typeface="Skeena" pitchFamily="2" charset="0"/>
                <a:cs typeface="Sora Light" pitchFamily="34" charset="-120"/>
              </a:rPr>
              <a:t>: Tratar la causa subyacente (ej. </a:t>
            </a:r>
            <a:r>
              <a:rPr lang="en-US" b="1" dirty="0">
                <a:solidFill>
                  <a:srgbClr val="FF0000"/>
                </a:solidFill>
                <a:latin typeface="Skeena" pitchFamily="2" charset="0"/>
                <a:cs typeface="Sora Light" pitchFamily="34" charset="-120"/>
              </a:rPr>
              <a:t>varicocele sintomático, </a:t>
            </a:r>
            <a:r>
              <a:rPr lang="en-US" dirty="0">
                <a:latin typeface="Skeena" pitchFamily="2" charset="0"/>
                <a:cs typeface="Sora Light" pitchFamily="34" charset="-120"/>
              </a:rPr>
              <a:t>infecciones, alteraciones </a:t>
            </a:r>
            <a:r>
              <a:rPr lang="en-US" dirty="0" err="1">
                <a:latin typeface="Skeena" pitchFamily="2" charset="0"/>
                <a:cs typeface="Sora Light" pitchFamily="34" charset="-120"/>
              </a:rPr>
              <a:t>hormonales</a:t>
            </a:r>
            <a:r>
              <a:rPr lang="en-US" dirty="0">
                <a:latin typeface="Skeena" pitchFamily="2" charset="0"/>
                <a:cs typeface="Sora Light" pitchFamily="34" charset="-120"/>
              </a:rPr>
              <a:t>).</a:t>
            </a:r>
          </a:p>
        </p:txBody>
      </p:sp>
      <p:sp>
        <p:nvSpPr>
          <p:cNvPr id="16" name="Text 14"/>
          <p:cNvSpPr/>
          <p:nvPr/>
        </p:nvSpPr>
        <p:spPr>
          <a:xfrm>
            <a:off x="5251729" y="6947773"/>
            <a:ext cx="4226838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>
              <a:lnSpc>
                <a:spcPts val="2700"/>
              </a:lnSpc>
              <a:buSzPct val="100000"/>
              <a:buChar char="•"/>
            </a:pPr>
            <a:r>
              <a:rPr lang="en-US" dirty="0">
                <a:latin typeface="Skeena" pitchFamily="2" charset="0"/>
                <a:cs typeface="Sora Light" pitchFamily="34" charset="-120"/>
              </a:rPr>
              <a:t>Cambios en el estilo de </a:t>
            </a:r>
            <a:r>
              <a:rPr lang="en-US" dirty="0" err="1">
                <a:latin typeface="Skeena" pitchFamily="2" charset="0"/>
                <a:cs typeface="Sora Light" pitchFamily="34" charset="-120"/>
              </a:rPr>
              <a:t>vida</a:t>
            </a:r>
            <a:r>
              <a:rPr lang="en-US" dirty="0">
                <a:latin typeface="Skeena" pitchFamily="2" charset="0"/>
                <a:cs typeface="Sora Light" pitchFamily="34" charset="-120"/>
              </a:rPr>
              <a:t>. </a:t>
            </a:r>
          </a:p>
        </p:txBody>
      </p:sp>
      <p:sp>
        <p:nvSpPr>
          <p:cNvPr id="17" name="Text 15"/>
          <p:cNvSpPr/>
          <p:nvPr/>
        </p:nvSpPr>
        <p:spPr>
          <a:xfrm>
            <a:off x="9645134" y="1633418"/>
            <a:ext cx="216575" cy="2707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B3535"/>
                </a:solidFill>
                <a:latin typeface="Alexandria Light" pitchFamily="34" charset="0"/>
                <a:ea typeface="Alexandria Light" pitchFamily="34" charset="-122"/>
                <a:cs typeface="Alexandria Light" pitchFamily="34" charset="-120"/>
              </a:rPr>
              <a:t>03</a:t>
            </a:r>
            <a:endParaRPr lang="en-US" sz="1700" dirty="0"/>
          </a:p>
        </p:txBody>
      </p:sp>
      <p:sp>
        <p:nvSpPr>
          <p:cNvPr id="18" name="Shape 16"/>
          <p:cNvSpPr/>
          <p:nvPr/>
        </p:nvSpPr>
        <p:spPr>
          <a:xfrm>
            <a:off x="9645134" y="1970961"/>
            <a:ext cx="4226957" cy="30480"/>
          </a:xfrm>
          <a:prstGeom prst="rect">
            <a:avLst/>
          </a:prstGeom>
          <a:solidFill>
            <a:srgbClr val="1A2D7A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19" name="Text 17"/>
          <p:cNvSpPr/>
          <p:nvPr/>
        </p:nvSpPr>
        <p:spPr>
          <a:xfrm>
            <a:off x="9645134" y="2140148"/>
            <a:ext cx="310979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 err="1">
                <a:solidFill>
                  <a:srgbClr val="3B3535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Pronóstico</a:t>
            </a:r>
            <a:r>
              <a:rPr lang="en-US" sz="2200" b="1" dirty="0">
                <a:solidFill>
                  <a:srgbClr val="3B3535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 con ICSI</a:t>
            </a:r>
            <a:endParaRPr lang="en-US" sz="2200" b="1" dirty="0">
              <a:latin typeface="Skeena" pitchFamily="2" charset="0"/>
            </a:endParaRPr>
          </a:p>
        </p:txBody>
      </p:sp>
      <p:sp>
        <p:nvSpPr>
          <p:cNvPr id="20" name="Text 18"/>
          <p:cNvSpPr/>
          <p:nvPr/>
        </p:nvSpPr>
        <p:spPr>
          <a:xfrm>
            <a:off x="9645134" y="2626281"/>
            <a:ext cx="4226957" cy="20802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50" indent="-285750" algn="l">
              <a:lnSpc>
                <a:spcPts val="2700"/>
              </a:lnSpc>
              <a:buFont typeface="Arial" panose="020B0604020202020204" pitchFamily="34" charset="0"/>
              <a:buChar char="•"/>
            </a:pPr>
            <a:r>
              <a:rPr lang="en-US" sz="1700" dirty="0">
                <a:latin typeface="Skeena" pitchFamily="2" charset="0"/>
                <a:ea typeface="Sora Light" pitchFamily="34" charset="-122"/>
                <a:cs typeface="Sora Light" pitchFamily="34" charset="-120"/>
              </a:rPr>
              <a:t>A pesar de la teratozoospermia severa, la tasa de éxito de la fecundación in vitro con inyección intracitoplasmática de espermatozoides (FIV-ICSI) es generalmente buena.</a:t>
            </a:r>
            <a:endParaRPr lang="en-US" sz="1700" dirty="0">
              <a:latin typeface="Skeena" pitchFamily="2" charset="0"/>
            </a:endParaRPr>
          </a:p>
        </p:txBody>
      </p:sp>
      <p:sp>
        <p:nvSpPr>
          <p:cNvPr id="21" name="Text 19"/>
          <p:cNvSpPr/>
          <p:nvPr/>
        </p:nvSpPr>
        <p:spPr>
          <a:xfrm>
            <a:off x="9645134" y="4836438"/>
            <a:ext cx="4226957" cy="10401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latin typeface="Skeena" pitchFamily="2" charset="0"/>
                <a:cs typeface="Sora Light" pitchFamily="34" charset="-120"/>
              </a:rPr>
              <a:t>El ICSI permite seleccionar espermatozoides individuales y superar la barrera </a:t>
            </a:r>
            <a:r>
              <a:rPr lang="en-US" sz="1700" dirty="0" err="1">
                <a:latin typeface="Skeena" pitchFamily="2" charset="0"/>
                <a:cs typeface="Sora Light" pitchFamily="34" charset="-120"/>
              </a:rPr>
              <a:t>morfológica</a:t>
            </a:r>
            <a:r>
              <a:rPr lang="en-US" sz="1700" dirty="0">
                <a:latin typeface="Skeena" pitchFamily="2" charset="0"/>
                <a:cs typeface="Sora Light" pitchFamily="34" charset="-120"/>
              </a:rPr>
              <a:t>.</a:t>
            </a:r>
          </a:p>
          <a:p>
            <a:pPr marL="342900" indent="-342900" algn="l">
              <a:lnSpc>
                <a:spcPts val="2700"/>
              </a:lnSpc>
              <a:buSzPct val="100000"/>
              <a:buChar char="•"/>
            </a:pPr>
            <a:endParaRPr lang="en-US" sz="1700" dirty="0">
              <a:latin typeface="Skeena" pitchFamily="2" charset="0"/>
              <a:cs typeface="Sora Light" pitchFamily="34" charset="-120"/>
            </a:endParaRPr>
          </a:p>
          <a:p>
            <a:pPr marL="342900" indent="-342900" algn="l">
              <a:lnSpc>
                <a:spcPts val="2700"/>
              </a:lnSpc>
              <a:buSzPct val="100000"/>
              <a:buChar char="•"/>
            </a:pPr>
            <a:endParaRPr lang="en-US" sz="1700" dirty="0">
              <a:latin typeface="Skeena" pitchFamily="2" charset="0"/>
              <a:cs typeface="Sora Light" pitchFamily="34" charset="-12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2945" y="552331"/>
            <a:ext cx="13224510" cy="13211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200"/>
              </a:lnSpc>
              <a:buNone/>
            </a:pPr>
            <a:r>
              <a:rPr lang="en-US" sz="4150" b="1" i="1" dirty="0">
                <a:solidFill>
                  <a:srgbClr val="1F1E1E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Antioxidantes y Teratozoospermia: Evidencia Limitada</a:t>
            </a:r>
            <a:endParaRPr lang="en-US" sz="4150" b="1" i="1" dirty="0"/>
          </a:p>
        </p:txBody>
      </p:sp>
      <p:sp>
        <p:nvSpPr>
          <p:cNvPr id="3" name="Text 1"/>
          <p:cNvSpPr/>
          <p:nvPr/>
        </p:nvSpPr>
        <p:spPr>
          <a:xfrm>
            <a:off x="702945" y="2275046"/>
            <a:ext cx="13224510" cy="3213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endParaRPr lang="en-US" sz="1550" dirty="0"/>
          </a:p>
        </p:txBody>
      </p:sp>
      <p:sp>
        <p:nvSpPr>
          <p:cNvPr id="4" name="Shape 2"/>
          <p:cNvSpPr/>
          <p:nvPr/>
        </p:nvSpPr>
        <p:spPr>
          <a:xfrm>
            <a:off x="702945" y="2822258"/>
            <a:ext cx="13224510" cy="2903101"/>
          </a:xfrm>
          <a:prstGeom prst="roundRect">
            <a:avLst>
              <a:gd name="adj" fmla="val 2906"/>
            </a:avLst>
          </a:prstGeom>
          <a:noFill/>
          <a:ln w="7620">
            <a:solidFill>
              <a:srgbClr val="000000">
                <a:alpha val="8000"/>
              </a:srgbClr>
            </a:solidFill>
            <a:prstDash val="solid"/>
          </a:ln>
        </p:spPr>
        <p:txBody>
          <a:bodyPr/>
          <a:lstStyle/>
          <a:p>
            <a:endParaRPr lang="es-ES"/>
          </a:p>
        </p:txBody>
      </p:sp>
      <p:sp>
        <p:nvSpPr>
          <p:cNvPr id="5" name="Shape 3"/>
          <p:cNvSpPr/>
          <p:nvPr/>
        </p:nvSpPr>
        <p:spPr>
          <a:xfrm>
            <a:off x="710565" y="2829878"/>
            <a:ext cx="13209270" cy="577572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  <p:txBody>
          <a:bodyPr/>
          <a:lstStyle/>
          <a:p>
            <a:endParaRPr lang="es-ES" sz="2400" dirty="0">
              <a:latin typeface="Skeena" pitchFamily="2" charset="0"/>
            </a:endParaRPr>
          </a:p>
        </p:txBody>
      </p:sp>
      <p:sp>
        <p:nvSpPr>
          <p:cNvPr id="6" name="Text 4"/>
          <p:cNvSpPr/>
          <p:nvPr/>
        </p:nvSpPr>
        <p:spPr>
          <a:xfrm>
            <a:off x="911543" y="2957989"/>
            <a:ext cx="3953708" cy="3213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Concentración espermática</a:t>
            </a:r>
            <a:endParaRPr lang="en-US" sz="2000" b="1" dirty="0">
              <a:latin typeface="Skeena" pitchFamily="2" charset="0"/>
            </a:endParaRPr>
          </a:p>
        </p:txBody>
      </p:sp>
      <p:sp>
        <p:nvSpPr>
          <p:cNvPr id="7" name="Text 5"/>
          <p:cNvSpPr/>
          <p:nvPr/>
        </p:nvSpPr>
        <p:spPr>
          <a:xfrm>
            <a:off x="5274350" y="2957989"/>
            <a:ext cx="3949898" cy="3213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Pequeña mejoría</a:t>
            </a:r>
            <a:endParaRPr lang="en-US" sz="1550" dirty="0">
              <a:latin typeface="Skeena" pitchFamily="2" charset="0"/>
            </a:endParaRPr>
          </a:p>
        </p:txBody>
      </p:sp>
      <p:sp>
        <p:nvSpPr>
          <p:cNvPr id="8" name="Text 6"/>
          <p:cNvSpPr/>
          <p:nvPr/>
        </p:nvSpPr>
        <p:spPr>
          <a:xfrm>
            <a:off x="9633347" y="2957989"/>
            <a:ext cx="4085749" cy="3213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Baja</a:t>
            </a:r>
            <a:endParaRPr lang="en-US" sz="1550" dirty="0">
              <a:latin typeface="Skeena" pitchFamily="2" charset="0"/>
            </a:endParaRPr>
          </a:p>
        </p:txBody>
      </p:sp>
      <p:sp>
        <p:nvSpPr>
          <p:cNvPr id="9" name="Shape 7"/>
          <p:cNvSpPr/>
          <p:nvPr/>
        </p:nvSpPr>
        <p:spPr>
          <a:xfrm>
            <a:off x="710565" y="3407450"/>
            <a:ext cx="13209270" cy="577572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10" name="Text 8"/>
          <p:cNvSpPr/>
          <p:nvPr/>
        </p:nvSpPr>
        <p:spPr>
          <a:xfrm>
            <a:off x="911543" y="3535561"/>
            <a:ext cx="3953708" cy="3213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40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Motilidad</a:t>
            </a:r>
            <a:endParaRPr lang="en-US" sz="2400" b="1" dirty="0">
              <a:latin typeface="Skeena" pitchFamily="2" charset="0"/>
            </a:endParaRPr>
          </a:p>
        </p:txBody>
      </p:sp>
      <p:sp>
        <p:nvSpPr>
          <p:cNvPr id="11" name="Text 9"/>
          <p:cNvSpPr/>
          <p:nvPr/>
        </p:nvSpPr>
        <p:spPr>
          <a:xfrm>
            <a:off x="5274350" y="3535561"/>
            <a:ext cx="3949898" cy="3213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Posible mejoría leve</a:t>
            </a:r>
            <a:endParaRPr lang="en-US" sz="1550" dirty="0"/>
          </a:p>
        </p:txBody>
      </p:sp>
      <p:sp>
        <p:nvSpPr>
          <p:cNvPr id="12" name="Text 10"/>
          <p:cNvSpPr/>
          <p:nvPr/>
        </p:nvSpPr>
        <p:spPr>
          <a:xfrm>
            <a:off x="9633347" y="3535561"/>
            <a:ext cx="4085749" cy="3213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Baja</a:t>
            </a:r>
            <a:endParaRPr lang="en-US" sz="1550" dirty="0"/>
          </a:p>
        </p:txBody>
      </p:sp>
      <p:sp>
        <p:nvSpPr>
          <p:cNvPr id="13" name="Shape 11"/>
          <p:cNvSpPr/>
          <p:nvPr/>
        </p:nvSpPr>
        <p:spPr>
          <a:xfrm>
            <a:off x="710565" y="3985022"/>
            <a:ext cx="13209270" cy="577572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14" name="Text 12"/>
          <p:cNvSpPr/>
          <p:nvPr/>
        </p:nvSpPr>
        <p:spPr>
          <a:xfrm>
            <a:off x="911543" y="4113133"/>
            <a:ext cx="3953708" cy="3213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40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Morfología</a:t>
            </a:r>
            <a:endParaRPr lang="en-US" sz="2400" b="1" dirty="0">
              <a:latin typeface="Skeena" pitchFamily="2" charset="0"/>
            </a:endParaRPr>
          </a:p>
        </p:txBody>
      </p:sp>
      <p:sp>
        <p:nvSpPr>
          <p:cNvPr id="15" name="Text 13"/>
          <p:cNvSpPr/>
          <p:nvPr/>
        </p:nvSpPr>
        <p:spPr>
          <a:xfrm>
            <a:off x="5274350" y="4113133"/>
            <a:ext cx="3949898" cy="3213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Resultados inconsistentes</a:t>
            </a:r>
            <a:endParaRPr lang="en-US" sz="1550" dirty="0"/>
          </a:p>
        </p:txBody>
      </p:sp>
      <p:sp>
        <p:nvSpPr>
          <p:cNvPr id="16" name="Text 14"/>
          <p:cNvSpPr/>
          <p:nvPr/>
        </p:nvSpPr>
        <p:spPr>
          <a:xfrm>
            <a:off x="9633347" y="4113133"/>
            <a:ext cx="4085749" cy="3213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Muy baja</a:t>
            </a:r>
            <a:endParaRPr lang="en-US" sz="1550" dirty="0"/>
          </a:p>
        </p:txBody>
      </p:sp>
      <p:sp>
        <p:nvSpPr>
          <p:cNvPr id="17" name="Shape 15"/>
          <p:cNvSpPr/>
          <p:nvPr/>
        </p:nvSpPr>
        <p:spPr>
          <a:xfrm>
            <a:off x="710565" y="4562594"/>
            <a:ext cx="13209270" cy="577572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18" name="Text 16"/>
          <p:cNvSpPr/>
          <p:nvPr/>
        </p:nvSpPr>
        <p:spPr>
          <a:xfrm>
            <a:off x="911543" y="4690705"/>
            <a:ext cx="3953708" cy="3213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40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Tasa de embarazo</a:t>
            </a:r>
            <a:endParaRPr lang="en-US" sz="2400" b="1" dirty="0">
              <a:latin typeface="Skeena" pitchFamily="2" charset="0"/>
            </a:endParaRPr>
          </a:p>
        </p:txBody>
      </p:sp>
      <p:sp>
        <p:nvSpPr>
          <p:cNvPr id="19" name="Text 17"/>
          <p:cNvSpPr/>
          <p:nvPr/>
        </p:nvSpPr>
        <p:spPr>
          <a:xfrm>
            <a:off x="5274350" y="4690705"/>
            <a:ext cx="3949898" cy="3213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No mejoría significativa</a:t>
            </a:r>
            <a:endParaRPr lang="en-US" sz="1550" dirty="0"/>
          </a:p>
        </p:txBody>
      </p:sp>
      <p:sp>
        <p:nvSpPr>
          <p:cNvPr id="20" name="Text 18"/>
          <p:cNvSpPr/>
          <p:nvPr/>
        </p:nvSpPr>
        <p:spPr>
          <a:xfrm>
            <a:off x="9633347" y="4690705"/>
            <a:ext cx="4085749" cy="3213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Baja</a:t>
            </a:r>
            <a:endParaRPr lang="en-US" sz="1550" dirty="0"/>
          </a:p>
        </p:txBody>
      </p:sp>
      <p:sp>
        <p:nvSpPr>
          <p:cNvPr id="21" name="Shape 19"/>
          <p:cNvSpPr/>
          <p:nvPr/>
        </p:nvSpPr>
        <p:spPr>
          <a:xfrm>
            <a:off x="710565" y="5140166"/>
            <a:ext cx="13209270" cy="577572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22" name="Text 20"/>
          <p:cNvSpPr/>
          <p:nvPr/>
        </p:nvSpPr>
        <p:spPr>
          <a:xfrm>
            <a:off x="911543" y="5268278"/>
            <a:ext cx="3953708" cy="3213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40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Tasa de nacidos vivos</a:t>
            </a:r>
            <a:endParaRPr lang="en-US" sz="2400" b="1" dirty="0">
              <a:latin typeface="Skeena" pitchFamily="2" charset="0"/>
            </a:endParaRPr>
          </a:p>
        </p:txBody>
      </p:sp>
      <p:sp>
        <p:nvSpPr>
          <p:cNvPr id="23" name="Text 21"/>
          <p:cNvSpPr/>
          <p:nvPr/>
        </p:nvSpPr>
        <p:spPr>
          <a:xfrm>
            <a:off x="5274350" y="5268278"/>
            <a:ext cx="3949898" cy="3213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No evidencia concluyente</a:t>
            </a:r>
            <a:endParaRPr lang="en-US" sz="1550" dirty="0"/>
          </a:p>
        </p:txBody>
      </p:sp>
      <p:sp>
        <p:nvSpPr>
          <p:cNvPr id="24" name="Text 22"/>
          <p:cNvSpPr/>
          <p:nvPr/>
        </p:nvSpPr>
        <p:spPr>
          <a:xfrm>
            <a:off x="9633347" y="5268278"/>
            <a:ext cx="4085749" cy="3213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Baja</a:t>
            </a:r>
            <a:endParaRPr lang="en-US" sz="1550" dirty="0"/>
          </a:p>
        </p:txBody>
      </p:sp>
      <p:sp>
        <p:nvSpPr>
          <p:cNvPr id="25" name="Text 23"/>
          <p:cNvSpPr/>
          <p:nvPr/>
        </p:nvSpPr>
        <p:spPr>
          <a:xfrm>
            <a:off x="702945" y="5951220"/>
            <a:ext cx="13224510" cy="3213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endParaRPr lang="en-US" sz="1550" dirty="0"/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2021C97E-41BA-B0E3-3F09-A0FC922E78A5}"/>
              </a:ext>
            </a:extLst>
          </p:cNvPr>
          <p:cNvSpPr/>
          <p:nvPr/>
        </p:nvSpPr>
        <p:spPr>
          <a:xfrm>
            <a:off x="2634436" y="6612851"/>
            <a:ext cx="9229725" cy="106441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200" b="1" dirty="0"/>
              <a:t>EN CONSULTA LO HACEMOS PERO LA EVIDENCIA ES MUY LIMITADA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8309" y="1587579"/>
            <a:ext cx="13113782" cy="14254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endParaRPr lang="en-US" sz="4800" b="1" dirty="0"/>
          </a:p>
        </p:txBody>
      </p:sp>
      <p:sp>
        <p:nvSpPr>
          <p:cNvPr id="3" name="Shape 1"/>
          <p:cNvSpPr/>
          <p:nvPr/>
        </p:nvSpPr>
        <p:spPr>
          <a:xfrm>
            <a:off x="594002" y="2357438"/>
            <a:ext cx="13357741" cy="4284583"/>
          </a:xfrm>
          <a:prstGeom prst="roundRect">
            <a:avLst>
              <a:gd name="adj" fmla="val 2848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5" name="Text 2"/>
          <p:cNvSpPr/>
          <p:nvPr/>
        </p:nvSpPr>
        <p:spPr>
          <a:xfrm>
            <a:off x="1462207" y="2559606"/>
            <a:ext cx="12193310" cy="693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i="1" dirty="0">
                <a:solidFill>
                  <a:srgbClr val="FFFFFF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According to the 2021 WHO reference values adopted by the EAU Guidelines on Male Infertility, asthenozoospermia is defined as:</a:t>
            </a:r>
            <a:endParaRPr lang="en-US" sz="2000" i="1" dirty="0">
              <a:latin typeface="Skeena" pitchFamily="2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1412201" y="3683674"/>
            <a:ext cx="12193310" cy="1733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ct val="200000"/>
              </a:lnSpc>
              <a:buAutoNum type="alphaUcPeriod"/>
            </a:pPr>
            <a:r>
              <a:rPr lang="en-US" sz="2000" b="1" dirty="0">
                <a:solidFill>
                  <a:srgbClr val="FFFFFF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Total motility &lt; 40% or progressive motility &lt; 30%</a:t>
            </a:r>
          </a:p>
          <a:p>
            <a:pPr algn="l">
              <a:lnSpc>
                <a:spcPct val="200000"/>
              </a:lnSpc>
            </a:pPr>
            <a:r>
              <a:rPr lang="en-US" sz="2000" b="1" dirty="0">
                <a:solidFill>
                  <a:srgbClr val="FFFFFF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B. Total motility &lt; 50% or progressive motility &lt; 40%</a:t>
            </a:r>
          </a:p>
          <a:p>
            <a:pPr algn="l">
              <a:lnSpc>
                <a:spcPct val="200000"/>
              </a:lnSpc>
            </a:pPr>
            <a:r>
              <a:rPr lang="en-US" sz="2000" b="1" dirty="0">
                <a:solidFill>
                  <a:srgbClr val="FFFFFF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C. Total motility &lt; 60% or progressive motility &lt; 40%</a:t>
            </a:r>
          </a:p>
          <a:p>
            <a:pPr algn="l">
              <a:lnSpc>
                <a:spcPct val="200000"/>
              </a:lnSpc>
            </a:pPr>
            <a:r>
              <a:rPr lang="en-US" sz="2000" b="1" dirty="0">
                <a:solidFill>
                  <a:srgbClr val="FFFFFF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D. Progressive motility &lt; 25%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8309" y="958929"/>
            <a:ext cx="13113782" cy="14254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b="1" dirty="0" err="1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Astenozoospermia</a:t>
            </a:r>
            <a:endParaRPr lang="en-US" sz="4450" b="1" dirty="0">
              <a:latin typeface="Skeena Display" pitchFamily="2" charset="0"/>
            </a:endParaRPr>
          </a:p>
        </p:txBody>
      </p:sp>
      <p:sp>
        <p:nvSpPr>
          <p:cNvPr id="3" name="Shape 1"/>
          <p:cNvSpPr/>
          <p:nvPr/>
        </p:nvSpPr>
        <p:spPr>
          <a:xfrm>
            <a:off x="758309" y="2817614"/>
            <a:ext cx="13113782" cy="1281232"/>
          </a:xfrm>
          <a:prstGeom prst="roundRect">
            <a:avLst>
              <a:gd name="adj" fmla="val 7102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es-ES"/>
          </a:p>
        </p:txBody>
      </p:sp>
      <p:sp>
        <p:nvSpPr>
          <p:cNvPr id="4" name="Shape 2"/>
          <p:cNvSpPr/>
          <p:nvPr/>
        </p:nvSpPr>
        <p:spPr>
          <a:xfrm>
            <a:off x="765929" y="2825234"/>
            <a:ext cx="13098542" cy="1265992"/>
          </a:xfrm>
          <a:prstGeom prst="roundRect">
            <a:avLst>
              <a:gd name="adj" fmla="val 7188"/>
            </a:avLst>
          </a:prstGeom>
          <a:solidFill>
            <a:srgbClr val="1F7135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5" name="Text 3"/>
          <p:cNvSpPr/>
          <p:nvPr/>
        </p:nvSpPr>
        <p:spPr>
          <a:xfrm>
            <a:off x="5854660" y="3041809"/>
            <a:ext cx="2921079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800"/>
              </a:lnSpc>
              <a:buNone/>
            </a:pPr>
            <a:r>
              <a:rPr lang="en-US" sz="2800" b="1" dirty="0">
                <a:solidFill>
                  <a:srgbClr val="FFFAFA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Respuesta Correcta:</a:t>
            </a:r>
            <a:endParaRPr lang="en-US" sz="2800" dirty="0">
              <a:latin typeface="Skeena Display" pitchFamily="2" charset="0"/>
            </a:endParaRPr>
          </a:p>
        </p:txBody>
      </p:sp>
      <p:sp>
        <p:nvSpPr>
          <p:cNvPr id="6" name="Text 4"/>
          <p:cNvSpPr/>
          <p:nvPr/>
        </p:nvSpPr>
        <p:spPr>
          <a:xfrm>
            <a:off x="982504" y="3527941"/>
            <a:ext cx="12665393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00"/>
              </a:lnSpc>
              <a:buNone/>
            </a:pPr>
            <a:r>
              <a:rPr lang="en-US" sz="2000" b="1" dirty="0">
                <a:solidFill>
                  <a:srgbClr val="FFFAFA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A. Total motility &lt; 40% or progressive motility &lt; 30%</a:t>
            </a:r>
            <a:endParaRPr lang="en-US" sz="2000" dirty="0">
              <a:latin typeface="Skeena" pitchFamily="2" charset="0"/>
            </a:endParaRPr>
          </a:p>
        </p:txBody>
      </p:sp>
      <p:sp>
        <p:nvSpPr>
          <p:cNvPr id="7" name="Shape 5"/>
          <p:cNvSpPr/>
          <p:nvPr/>
        </p:nvSpPr>
        <p:spPr>
          <a:xfrm>
            <a:off x="758309" y="4342567"/>
            <a:ext cx="13113782" cy="1890355"/>
          </a:xfrm>
          <a:prstGeom prst="roundRect">
            <a:avLst>
              <a:gd name="adj" fmla="val 4814"/>
            </a:avLst>
          </a:prstGeom>
          <a:solidFill>
            <a:srgbClr val="FFFAFA"/>
          </a:solidFill>
          <a:ln w="3048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es-ES"/>
          </a:p>
        </p:txBody>
      </p:sp>
      <p:pic>
        <p:nvPicPr>
          <p:cNvPr id="8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892" y="4243149"/>
            <a:ext cx="259913" cy="259913"/>
          </a:xfrm>
          <a:prstGeom prst="rect">
            <a:avLst/>
          </a:prstGeom>
        </p:spPr>
      </p:pic>
      <p:pic>
        <p:nvPicPr>
          <p:cNvPr id="9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11595" y="6072426"/>
            <a:ext cx="259913" cy="259913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1113711" y="4697968"/>
            <a:ext cx="457283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3B3535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Definición EAU Guidelines 2025</a:t>
            </a:r>
            <a:endParaRPr lang="en-US" sz="2200" b="1" dirty="0"/>
          </a:p>
        </p:txBody>
      </p:sp>
      <p:sp>
        <p:nvSpPr>
          <p:cNvPr id="11" name="Text 7"/>
          <p:cNvSpPr/>
          <p:nvPr/>
        </p:nvSpPr>
        <p:spPr>
          <a:xfrm>
            <a:off x="1113711" y="5184100"/>
            <a:ext cx="12402979" cy="693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"</a:t>
            </a:r>
            <a:r>
              <a:rPr lang="en-US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Las Guías EAU (2025) consideran astenozoospermia cuando: 'La motilidad total espermática está por debajo del 40% o la motilidad progresiva por debajo del 30%, 2 muestras, </a:t>
            </a:r>
            <a:r>
              <a:rPr lang="en-US" b="1" dirty="0">
                <a:solidFill>
                  <a:srgbClr val="FF0000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separadas 2-3 meses entre una y otra."</a:t>
            </a:r>
            <a:endParaRPr lang="en-US" sz="1700" b="1" dirty="0">
              <a:solidFill>
                <a:srgbClr val="FF0000"/>
              </a:solidFill>
              <a:latin typeface="Skeena" pitchFamily="2" charset="0"/>
            </a:endParaRPr>
          </a:p>
        </p:txBody>
      </p:sp>
      <p:sp>
        <p:nvSpPr>
          <p:cNvPr id="12" name="Text 8"/>
          <p:cNvSpPr/>
          <p:nvPr/>
        </p:nvSpPr>
        <p:spPr>
          <a:xfrm>
            <a:off x="758309" y="6557843"/>
            <a:ext cx="5701546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endParaRPr lang="en-US" sz="445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79095" y="297894"/>
            <a:ext cx="5964079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800" b="1" dirty="0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Clasificación de la Motilidad Espermática</a:t>
            </a:r>
            <a:endParaRPr lang="en-US" sz="2800" b="1" dirty="0">
              <a:latin typeface="Skeena Display" pitchFamily="2" charset="0"/>
            </a:endParaRPr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1031" y="2195131"/>
            <a:ext cx="5393055" cy="30076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Shape 20"/>
          <p:cNvSpPr/>
          <p:nvPr/>
        </p:nvSpPr>
        <p:spPr>
          <a:xfrm>
            <a:off x="7354014" y="8523684"/>
            <a:ext cx="60960" cy="1139785"/>
          </a:xfrm>
          <a:prstGeom prst="roundRect">
            <a:avLst>
              <a:gd name="adj" fmla="val 74638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24" name="Text 21"/>
          <p:cNvSpPr/>
          <p:nvPr/>
        </p:nvSpPr>
        <p:spPr>
          <a:xfrm>
            <a:off x="7538442" y="8647152"/>
            <a:ext cx="1425297" cy="1781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400"/>
              </a:lnSpc>
              <a:buNone/>
            </a:pPr>
            <a:endParaRPr lang="en-US" sz="1100" dirty="0"/>
          </a:p>
        </p:txBody>
      </p:sp>
      <p:sp>
        <p:nvSpPr>
          <p:cNvPr id="25" name="Text 22"/>
          <p:cNvSpPr/>
          <p:nvPr/>
        </p:nvSpPr>
        <p:spPr>
          <a:xfrm>
            <a:off x="7538442" y="8890159"/>
            <a:ext cx="6589395" cy="1733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85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Espermatozoides con membrana íntegra</a:t>
            </a:r>
            <a:endParaRPr lang="en-US" sz="850" dirty="0"/>
          </a:p>
        </p:txBody>
      </p:sp>
      <p:sp>
        <p:nvSpPr>
          <p:cNvPr id="26" name="Text 23"/>
          <p:cNvSpPr/>
          <p:nvPr/>
        </p:nvSpPr>
        <p:spPr>
          <a:xfrm>
            <a:off x="7538442" y="9128403"/>
            <a:ext cx="6589395" cy="1733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85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Criterio WHO 2021: ≥54%</a:t>
            </a:r>
            <a:endParaRPr lang="en-US" sz="850" dirty="0"/>
          </a:p>
        </p:txBody>
      </p:sp>
      <p:sp>
        <p:nvSpPr>
          <p:cNvPr id="27" name="Text 24"/>
          <p:cNvSpPr/>
          <p:nvPr/>
        </p:nvSpPr>
        <p:spPr>
          <a:xfrm>
            <a:off x="7538442" y="9366647"/>
            <a:ext cx="6589395" cy="1733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850" dirty="0">
                <a:solidFill>
                  <a:srgbClr val="000000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❤️</a:t>
            </a:r>
            <a:r>
              <a:rPr lang="en-US" sz="85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 Vivos = Móviles + Vivos inmóviles</a:t>
            </a:r>
            <a:endParaRPr lang="en-US" sz="850" dirty="0"/>
          </a:p>
        </p:txBody>
      </p:sp>
      <p:sp>
        <p:nvSpPr>
          <p:cNvPr id="28" name="Text 25"/>
          <p:cNvSpPr/>
          <p:nvPr/>
        </p:nvSpPr>
        <p:spPr>
          <a:xfrm>
            <a:off x="379095" y="9800511"/>
            <a:ext cx="13872210" cy="1769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00"/>
              </a:lnSpc>
              <a:buNone/>
            </a:pPr>
            <a:endParaRPr lang="en-US" sz="950" dirty="0"/>
          </a:p>
        </p:txBody>
      </p:sp>
      <p:sp>
        <p:nvSpPr>
          <p:cNvPr id="30" name="Text 26"/>
          <p:cNvSpPr/>
          <p:nvPr/>
        </p:nvSpPr>
        <p:spPr>
          <a:xfrm>
            <a:off x="379095" y="10114478"/>
            <a:ext cx="13872210" cy="1769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00"/>
              </a:lnSpc>
              <a:buNone/>
            </a:pPr>
            <a:endParaRPr lang="en-US" sz="950" dirty="0"/>
          </a:p>
        </p:txBody>
      </p:sp>
      <p:pic>
        <p:nvPicPr>
          <p:cNvPr id="31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095" y="10114478"/>
            <a:ext cx="13872210" cy="176927"/>
          </a:xfrm>
          <a:prstGeom prst="rect">
            <a:avLst/>
          </a:prstGeom>
        </p:spPr>
      </p:pic>
      <p:sp>
        <p:nvSpPr>
          <p:cNvPr id="32" name="Rectángulo 31">
            <a:extLst>
              <a:ext uri="{FF2B5EF4-FFF2-40B4-BE49-F238E27FC236}">
                <a16:creationId xmlns:a16="http://schemas.microsoft.com/office/drawing/2014/main" id="{15D339A2-5755-1249-B3C5-EF4616D4B50C}"/>
              </a:ext>
            </a:extLst>
          </p:cNvPr>
          <p:cNvSpPr/>
          <p:nvPr/>
        </p:nvSpPr>
        <p:spPr>
          <a:xfrm>
            <a:off x="901898" y="1211105"/>
            <a:ext cx="2877146" cy="180582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/>
              <a:t>Motilidad Progresiva</a:t>
            </a:r>
          </a:p>
          <a:p>
            <a:pPr algn="ctr"/>
            <a:r>
              <a:rPr lang="es-ES" b="1" dirty="0" err="1"/>
              <a:t>Moviliento</a:t>
            </a:r>
            <a:r>
              <a:rPr lang="es-ES" b="1" dirty="0"/>
              <a:t> lineal o en círculos </a:t>
            </a:r>
            <a:r>
              <a:rPr lang="es-ES" b="1" dirty="0" err="1"/>
              <a:t>grandeas</a:t>
            </a:r>
            <a:endParaRPr lang="es-ES" b="1" dirty="0"/>
          </a:p>
          <a:p>
            <a:pPr algn="ctr"/>
            <a:r>
              <a:rPr lang="es-ES" sz="2400" b="1" dirty="0">
                <a:solidFill>
                  <a:srgbClr val="FF0000"/>
                </a:solidFill>
              </a:rPr>
              <a:t>&gt;=30%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D18B20F8-6557-4B42-DFB0-40BF5B4198E4}"/>
              </a:ext>
            </a:extLst>
          </p:cNvPr>
          <p:cNvSpPr/>
          <p:nvPr/>
        </p:nvSpPr>
        <p:spPr>
          <a:xfrm>
            <a:off x="10607873" y="1237662"/>
            <a:ext cx="2877146" cy="180582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/>
              <a:t>Motilidad No progresiva</a:t>
            </a:r>
          </a:p>
          <a:p>
            <a:pPr algn="ctr"/>
            <a:r>
              <a:rPr lang="es-ES" b="1" dirty="0"/>
              <a:t>Círculos pequeños, flagelo no progresa</a:t>
            </a:r>
          </a:p>
          <a:p>
            <a:pPr algn="ctr"/>
            <a:endParaRPr lang="es-ES" dirty="0"/>
          </a:p>
        </p:txBody>
      </p:sp>
      <p:sp>
        <p:nvSpPr>
          <p:cNvPr id="34" name="Rectángulo 33">
            <a:extLst>
              <a:ext uri="{FF2B5EF4-FFF2-40B4-BE49-F238E27FC236}">
                <a16:creationId xmlns:a16="http://schemas.microsoft.com/office/drawing/2014/main" id="{33AE8193-518D-0601-7036-C8C77566BAED}"/>
              </a:ext>
            </a:extLst>
          </p:cNvPr>
          <p:cNvSpPr/>
          <p:nvPr/>
        </p:nvSpPr>
        <p:spPr>
          <a:xfrm>
            <a:off x="901898" y="3988356"/>
            <a:ext cx="2877146" cy="180582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/>
              <a:t>Inmóviles</a:t>
            </a:r>
          </a:p>
          <a:p>
            <a:pPr algn="ctr"/>
            <a:r>
              <a:rPr lang="es-ES" b="1" dirty="0"/>
              <a:t>¿Vivos o muertos?</a:t>
            </a:r>
          </a:p>
          <a:p>
            <a:pPr algn="ctr"/>
            <a:r>
              <a:rPr lang="es-ES" b="1" dirty="0"/>
              <a:t>Test de vitalidad</a:t>
            </a:r>
          </a:p>
        </p:txBody>
      </p:sp>
      <p:sp>
        <p:nvSpPr>
          <p:cNvPr id="35" name="Rectángulo 34">
            <a:extLst>
              <a:ext uri="{FF2B5EF4-FFF2-40B4-BE49-F238E27FC236}">
                <a16:creationId xmlns:a16="http://schemas.microsoft.com/office/drawing/2014/main" id="{DC323D8A-DA44-A593-F812-498F707B90E3}"/>
              </a:ext>
            </a:extLst>
          </p:cNvPr>
          <p:cNvSpPr/>
          <p:nvPr/>
        </p:nvSpPr>
        <p:spPr>
          <a:xfrm>
            <a:off x="10607873" y="4107656"/>
            <a:ext cx="2877146" cy="180582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/>
              <a:t>Vitalidad</a:t>
            </a:r>
          </a:p>
          <a:p>
            <a:pPr algn="ctr"/>
            <a:r>
              <a:rPr lang="es-ES" b="1" dirty="0"/>
              <a:t>Espermatozoides con membrana íntegra</a:t>
            </a:r>
          </a:p>
          <a:p>
            <a:pPr algn="ctr"/>
            <a:r>
              <a:rPr lang="es-ES" sz="2800" b="1" dirty="0">
                <a:solidFill>
                  <a:srgbClr val="FF0000"/>
                </a:solidFill>
              </a:rPr>
              <a:t>&gt;=54%</a:t>
            </a:r>
          </a:p>
          <a:p>
            <a:pPr algn="ctr"/>
            <a:endParaRPr lang="es-ES" dirty="0"/>
          </a:p>
        </p:txBody>
      </p:sp>
      <p:sp>
        <p:nvSpPr>
          <p:cNvPr id="37" name="Rectángulo 36">
            <a:extLst>
              <a:ext uri="{FF2B5EF4-FFF2-40B4-BE49-F238E27FC236}">
                <a16:creationId xmlns:a16="http://schemas.microsoft.com/office/drawing/2014/main" id="{63B21CF3-788F-10A2-3FC7-35AB92286AF5}"/>
              </a:ext>
            </a:extLst>
          </p:cNvPr>
          <p:cNvSpPr/>
          <p:nvPr/>
        </p:nvSpPr>
        <p:spPr>
          <a:xfrm>
            <a:off x="4446985" y="6385202"/>
            <a:ext cx="5387102" cy="121443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/>
              <a:t>MOVILIDAD TOTAL: PROGRESIVA + NO PROGRESIVA:</a:t>
            </a:r>
          </a:p>
          <a:p>
            <a:pPr algn="ctr"/>
            <a:r>
              <a:rPr lang="es-ES" b="1" dirty="0"/>
              <a:t>NORMAL </a:t>
            </a:r>
            <a:r>
              <a:rPr lang="es-ES" sz="2400" b="1" dirty="0">
                <a:solidFill>
                  <a:srgbClr val="FF0000"/>
                </a:solidFill>
              </a:rPr>
              <a:t>&gt;= 40% </a:t>
            </a:r>
            <a:endParaRPr lang="es-E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
            <a:extLst>
              <a:ext uri="{FF2B5EF4-FFF2-40B4-BE49-F238E27FC236}">
                <a16:creationId xmlns:a16="http://schemas.microsoft.com/office/drawing/2014/main" id="{3A73F198-6737-6BFB-368B-A4027B4326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4503" y="1030700"/>
            <a:ext cx="5393055" cy="30076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EC31568B-44E2-B0D0-3985-B7C601CF0738}"/>
              </a:ext>
            </a:extLst>
          </p:cNvPr>
          <p:cNvSpPr/>
          <p:nvPr/>
        </p:nvSpPr>
        <p:spPr>
          <a:xfrm>
            <a:off x="4225528" y="4357687"/>
            <a:ext cx="6179344" cy="83581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SI HAY ASTENOZOOSPERMIA + MUCHOS MUERTOS = TESE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D6A7FDC0-2E5B-BC2A-DD3E-F31295EACC76}"/>
              </a:ext>
            </a:extLst>
          </p:cNvPr>
          <p:cNvSpPr/>
          <p:nvPr/>
        </p:nvSpPr>
        <p:spPr>
          <a:xfrm>
            <a:off x="4225528" y="5424487"/>
            <a:ext cx="6179344" cy="83581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SI HAY ASTENOZOOSPERMIA + MUCHOS VIVOS = ICSI</a:t>
            </a:r>
          </a:p>
        </p:txBody>
      </p:sp>
    </p:spTree>
    <p:extLst>
      <p:ext uri="{BB962C8B-B14F-4D97-AF65-F5344CB8AC3E}">
        <p14:creationId xmlns:p14="http://schemas.microsoft.com/office/powerpoint/2010/main" val="32505650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6953" y="304086"/>
            <a:ext cx="7618452" cy="3637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250" dirty="0">
                <a:solidFill>
                  <a:srgbClr val="1F1E1E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Recuento y Concentración Espermática (WHO 2021)</a:t>
            </a:r>
            <a:endParaRPr lang="en-US" sz="2250" dirty="0"/>
          </a:p>
        </p:txBody>
      </p:sp>
      <p:sp>
        <p:nvSpPr>
          <p:cNvPr id="3" name="Text 1"/>
          <p:cNvSpPr/>
          <p:nvPr/>
        </p:nvSpPr>
        <p:spPr>
          <a:xfrm>
            <a:off x="386953" y="888921"/>
            <a:ext cx="13856494" cy="1769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85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Los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1394221" y="1314450"/>
            <a:ext cx="6859072" cy="3649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4000" b="1" dirty="0">
                <a:solidFill>
                  <a:srgbClr val="3B3535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16M/mL</a:t>
            </a:r>
            <a:endParaRPr lang="en-US" sz="4000" b="1" dirty="0">
              <a:latin typeface="Skeena Display" pitchFamily="2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3582590" y="1940838"/>
            <a:ext cx="2039422" cy="1818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1600" b="1" dirty="0">
                <a:solidFill>
                  <a:srgbClr val="3B3535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Concentración Espermática</a:t>
            </a:r>
            <a:endParaRPr lang="en-US" sz="1600" b="1" dirty="0"/>
          </a:p>
        </p:txBody>
      </p:sp>
      <p:sp>
        <p:nvSpPr>
          <p:cNvPr id="6" name="Text 4"/>
          <p:cNvSpPr/>
          <p:nvPr/>
        </p:nvSpPr>
        <p:spPr>
          <a:xfrm>
            <a:off x="386953" y="1996559"/>
            <a:ext cx="6859072" cy="1769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350"/>
              </a:lnSpc>
              <a:buNone/>
            </a:pPr>
            <a:endParaRPr lang="en-US" sz="850" dirty="0"/>
          </a:p>
        </p:txBody>
      </p:sp>
      <p:sp>
        <p:nvSpPr>
          <p:cNvPr id="7" name="Text 5"/>
          <p:cNvSpPr/>
          <p:nvPr/>
        </p:nvSpPr>
        <p:spPr>
          <a:xfrm>
            <a:off x="5928656" y="1337280"/>
            <a:ext cx="6859191" cy="3649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4000" b="1" dirty="0">
                <a:solidFill>
                  <a:srgbClr val="3B3535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39M</a:t>
            </a:r>
            <a:endParaRPr lang="en-US" sz="4000" b="1" dirty="0">
              <a:latin typeface="Skeena Display" pitchFamily="2" charset="0"/>
            </a:endParaRPr>
          </a:p>
        </p:txBody>
      </p:sp>
      <p:sp>
        <p:nvSpPr>
          <p:cNvPr id="8" name="Text 6"/>
          <p:cNvSpPr/>
          <p:nvPr/>
        </p:nvSpPr>
        <p:spPr>
          <a:xfrm>
            <a:off x="8317706" y="1973640"/>
            <a:ext cx="2081093" cy="1818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dirty="0">
                <a:solidFill>
                  <a:srgbClr val="3B3535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Recuento Espermático Total</a:t>
            </a:r>
            <a:endParaRPr lang="en-US" dirty="0">
              <a:latin typeface="Skeena" pitchFamily="2" charset="0"/>
            </a:endParaRPr>
          </a:p>
        </p:txBody>
      </p:sp>
      <p:sp>
        <p:nvSpPr>
          <p:cNvPr id="9" name="Text 7"/>
          <p:cNvSpPr/>
          <p:nvPr/>
        </p:nvSpPr>
        <p:spPr>
          <a:xfrm>
            <a:off x="9941719" y="2085022"/>
            <a:ext cx="6859191" cy="1769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350"/>
              </a:lnSpc>
              <a:buNone/>
            </a:pPr>
            <a:endParaRPr lang="en-US" sz="850" dirty="0"/>
          </a:p>
        </p:txBody>
      </p:sp>
      <p:sp>
        <p:nvSpPr>
          <p:cNvPr id="10" name="Text 8"/>
          <p:cNvSpPr/>
          <p:nvPr/>
        </p:nvSpPr>
        <p:spPr>
          <a:xfrm>
            <a:off x="386953" y="2297787"/>
            <a:ext cx="13856494" cy="1769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endParaRPr lang="en-US" sz="850" dirty="0"/>
          </a:p>
        </p:txBody>
      </p:sp>
      <p:pic>
        <p:nvPicPr>
          <p:cNvPr id="11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8907" y="2386250"/>
            <a:ext cx="8823602" cy="4920808"/>
          </a:xfrm>
          <a:prstGeom prst="rect">
            <a:avLst/>
          </a:prstGeom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4FD42397-8189-A50F-CE22-0DA826BC7287}"/>
              </a:ext>
            </a:extLst>
          </p:cNvPr>
          <p:cNvSpPr/>
          <p:nvPr/>
        </p:nvSpPr>
        <p:spPr>
          <a:xfrm rot="19534219">
            <a:off x="9602798" y="5618021"/>
            <a:ext cx="4589046" cy="127587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SI veis pequeñas diferencias (15 millones, en algunas preguntas, es por los criterios WHO antiguos)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8309" y="1067514"/>
            <a:ext cx="13113782" cy="14254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800" b="1" dirty="0" err="1">
                <a:solidFill>
                  <a:srgbClr val="1F1E1E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Evaluación</a:t>
            </a:r>
            <a:r>
              <a:rPr lang="en-US" sz="4800" b="1" dirty="0">
                <a:solidFill>
                  <a:srgbClr val="1F1E1E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 Genética en Azoospermia</a:t>
            </a:r>
            <a:endParaRPr lang="en-US" sz="4800" b="1" dirty="0"/>
          </a:p>
        </p:txBody>
      </p:sp>
      <p:sp>
        <p:nvSpPr>
          <p:cNvPr id="3" name="Shape 1"/>
          <p:cNvSpPr/>
          <p:nvPr/>
        </p:nvSpPr>
        <p:spPr>
          <a:xfrm>
            <a:off x="758309" y="2626160"/>
            <a:ext cx="13113782" cy="5139095"/>
          </a:xfrm>
          <a:prstGeom prst="roundRect">
            <a:avLst>
              <a:gd name="adj" fmla="val 2148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es-ES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884" y="3251121"/>
            <a:ext cx="270748" cy="216575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462207" y="3196828"/>
            <a:ext cx="12193310" cy="693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b="1" dirty="0">
                <a:solidFill>
                  <a:srgbClr val="FFFFFF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According to the EAU Guidelines 2025 on Male Infertility, which of the following statements regarding the genetic evaluation of azoospermic men is correct?</a:t>
            </a:r>
            <a:endParaRPr lang="en-US" b="1" dirty="0">
              <a:latin typeface="Skeena Display" pitchFamily="2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1462207" y="4085153"/>
            <a:ext cx="12193310" cy="2773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2700"/>
              </a:lnSpc>
            </a:pPr>
            <a:r>
              <a:rPr lang="en-US" sz="2000" dirty="0">
                <a:solidFill>
                  <a:srgbClr val="FFFFFF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A. Genetic testing is indicated only in men with obstructive azoospermia.</a:t>
            </a:r>
          </a:p>
          <a:p>
            <a:pPr marL="457200" indent="-457200" algn="l">
              <a:lnSpc>
                <a:spcPts val="2700"/>
              </a:lnSpc>
              <a:buAutoNum type="alphaUcPeriod"/>
            </a:pPr>
            <a:endParaRPr lang="en-US" sz="2000" dirty="0">
              <a:solidFill>
                <a:srgbClr val="FFFFFF"/>
              </a:solidFill>
              <a:latin typeface="Skeena Display" pitchFamily="2" charset="0"/>
              <a:ea typeface="Sora Light" pitchFamily="34" charset="-122"/>
              <a:cs typeface="Sora Light" pitchFamily="34" charset="-120"/>
            </a:endParaRPr>
          </a:p>
          <a:p>
            <a:pPr algn="l">
              <a:lnSpc>
                <a:spcPts val="2700"/>
              </a:lnSpc>
            </a:pPr>
            <a:r>
              <a:rPr lang="en-US" sz="2000" dirty="0">
                <a:solidFill>
                  <a:srgbClr val="FFFFFF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B.  Y-chromosome microdeletion analysis is recommended for men with non-obstructive azoospermia or severe oligozoospermia (&lt;5×10⁶/mL)</a:t>
            </a:r>
          </a:p>
          <a:p>
            <a:pPr marL="457200" indent="-457200" algn="l">
              <a:lnSpc>
                <a:spcPts val="2700"/>
              </a:lnSpc>
              <a:buAutoNum type="alphaUcPeriod"/>
            </a:pPr>
            <a:endParaRPr lang="en-US" sz="2000" dirty="0">
              <a:solidFill>
                <a:srgbClr val="FFFFFF"/>
              </a:solidFill>
              <a:latin typeface="Skeena Display" pitchFamily="2" charset="0"/>
              <a:ea typeface="Sora Light" pitchFamily="34" charset="-122"/>
              <a:cs typeface="Sora Light" pitchFamily="34" charset="-120"/>
            </a:endParaRPr>
          </a:p>
          <a:p>
            <a:pPr algn="l">
              <a:lnSpc>
                <a:spcPts val="2700"/>
              </a:lnSpc>
            </a:pPr>
            <a:r>
              <a:rPr lang="en-US" sz="2000" dirty="0">
                <a:solidFill>
                  <a:srgbClr val="FFFFFF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C. CFTR gene mutation testing should be performed in all cases of non-obstructive azoospermia.</a:t>
            </a:r>
          </a:p>
          <a:p>
            <a:pPr marL="457200" indent="-457200" algn="l">
              <a:lnSpc>
                <a:spcPts val="2700"/>
              </a:lnSpc>
              <a:buAutoNum type="alphaUcPeriod"/>
            </a:pPr>
            <a:endParaRPr lang="en-US" sz="2000" dirty="0">
              <a:solidFill>
                <a:srgbClr val="FFFFFF"/>
              </a:solidFill>
              <a:latin typeface="Skeena Display" pitchFamily="2" charset="0"/>
              <a:ea typeface="Sora Light" pitchFamily="34" charset="-122"/>
              <a:cs typeface="Sora Light" pitchFamily="34" charset="-120"/>
            </a:endParaRPr>
          </a:p>
          <a:p>
            <a:pPr algn="l">
              <a:lnSpc>
                <a:spcPts val="2700"/>
              </a:lnSpc>
            </a:pPr>
            <a:r>
              <a:rPr lang="en-US" sz="2000" dirty="0">
                <a:solidFill>
                  <a:srgbClr val="FFFFFF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D. </a:t>
            </a:r>
            <a:r>
              <a:rPr lang="en-US" sz="2000" dirty="0" err="1">
                <a:solidFill>
                  <a:srgbClr val="FFFFFF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AZFc</a:t>
            </a:r>
            <a:r>
              <a:rPr lang="en-US" sz="2000" dirty="0">
                <a:solidFill>
                  <a:srgbClr val="FFFFFF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 microdeletions are associated with complete absence of spermatogenesis and no chance of sperm retrieval.</a:t>
            </a:r>
            <a:endParaRPr lang="en-US" sz="2000" dirty="0">
              <a:latin typeface="Skeena Display" pitchFamily="2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34114" y="593883"/>
            <a:ext cx="12073652" cy="5019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950"/>
              </a:lnSpc>
              <a:buNone/>
            </a:pPr>
            <a:r>
              <a:rPr lang="en-US" sz="3600" b="1" dirty="0" err="1">
                <a:solidFill>
                  <a:srgbClr val="1F1E1E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Evaluación</a:t>
            </a:r>
            <a:r>
              <a:rPr lang="en-US" sz="3600" b="1" dirty="0">
                <a:solidFill>
                  <a:srgbClr val="1F1E1E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 Genética en Azoospermia (EAU 2025)</a:t>
            </a:r>
            <a:endParaRPr lang="en-US" sz="3600" b="1" dirty="0"/>
          </a:p>
        </p:txBody>
      </p:sp>
      <p:sp>
        <p:nvSpPr>
          <p:cNvPr id="3" name="Shape 1"/>
          <p:cNvSpPr/>
          <p:nvPr/>
        </p:nvSpPr>
        <p:spPr>
          <a:xfrm>
            <a:off x="534114" y="1350645"/>
            <a:ext cx="13562171" cy="1051798"/>
          </a:xfrm>
          <a:prstGeom prst="roundRect">
            <a:avLst>
              <a:gd name="adj" fmla="val 6094"/>
            </a:avLst>
          </a:prstGeom>
          <a:solidFill>
            <a:srgbClr val="1F7135"/>
          </a:solidFill>
          <a:ln/>
        </p:spPr>
        <p:txBody>
          <a:bodyPr/>
          <a:lstStyle/>
          <a:p>
            <a:endParaRPr lang="es-ES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633" y="1556028"/>
            <a:ext cx="250984" cy="200739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090136" y="1541264"/>
            <a:ext cx="2057281" cy="2509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b="1" dirty="0">
                <a:solidFill>
                  <a:srgbClr val="FFFAFA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Respuesta Correcta</a:t>
            </a:r>
            <a:r>
              <a:rPr lang="en-US" sz="1550" b="1" dirty="0">
                <a:solidFill>
                  <a:srgbClr val="FFFAFA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:</a:t>
            </a:r>
            <a:endParaRPr lang="en-US" sz="1550" dirty="0"/>
          </a:p>
        </p:txBody>
      </p:sp>
      <p:sp>
        <p:nvSpPr>
          <p:cNvPr id="6" name="Text 3"/>
          <p:cNvSpPr/>
          <p:nvPr/>
        </p:nvSpPr>
        <p:spPr>
          <a:xfrm>
            <a:off x="1090136" y="1944767"/>
            <a:ext cx="12853630" cy="2441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200" b="1" dirty="0">
                <a:solidFill>
                  <a:srgbClr val="FFFAFA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B. </a:t>
            </a:r>
            <a:r>
              <a:rPr lang="en-US" sz="1600" b="1" dirty="0">
                <a:solidFill>
                  <a:srgbClr val="FFFAFA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 Y-chromosome microdeletion analysis is recommended for men with non-obstructive azoospermia or severe oligozoospermia (&lt;5×10⁶/mL).</a:t>
            </a:r>
            <a:endParaRPr lang="en-US" sz="1200" dirty="0">
              <a:latin typeface="Skeena Display" pitchFamily="2" charset="0"/>
            </a:endParaRPr>
          </a:p>
        </p:txBody>
      </p:sp>
      <p:sp>
        <p:nvSpPr>
          <p:cNvPr id="7" name="Text 4"/>
          <p:cNvSpPr/>
          <p:nvPr/>
        </p:nvSpPr>
        <p:spPr>
          <a:xfrm>
            <a:off x="534114" y="2631281"/>
            <a:ext cx="7530346" cy="4015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2500" b="1" i="1" dirty="0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¿</a:t>
            </a:r>
            <a:r>
              <a:rPr lang="en-US" sz="2500" b="1" i="1" dirty="0" err="1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Cuándo</a:t>
            </a:r>
            <a:r>
              <a:rPr lang="en-US" sz="2500" b="1" i="1" dirty="0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 </a:t>
            </a:r>
            <a:r>
              <a:rPr lang="en-US" sz="2500" b="1" i="1" dirty="0" err="1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realizar</a:t>
            </a:r>
            <a:r>
              <a:rPr lang="en-US" sz="2500" b="1" i="1" dirty="0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 </a:t>
            </a:r>
            <a:r>
              <a:rPr lang="en-US" sz="2500" b="1" i="1" dirty="0" err="1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estudio</a:t>
            </a:r>
            <a:r>
              <a:rPr lang="en-US" sz="2500" b="1" i="1" dirty="0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 </a:t>
            </a:r>
            <a:r>
              <a:rPr lang="en-US" sz="2500" b="1" i="1" dirty="0" err="1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genético</a:t>
            </a:r>
            <a:r>
              <a:rPr lang="en-US" sz="2500" b="1" i="1" dirty="0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?</a:t>
            </a:r>
            <a:endParaRPr lang="en-US" sz="2500" b="1" i="1" dirty="0">
              <a:latin typeface="Skeena Display" pitchFamily="2" charset="0"/>
            </a:endParaRPr>
          </a:p>
        </p:txBody>
      </p:sp>
      <p:sp>
        <p:nvSpPr>
          <p:cNvPr id="8" name="Shape 5"/>
          <p:cNvSpPr/>
          <p:nvPr/>
        </p:nvSpPr>
        <p:spPr>
          <a:xfrm>
            <a:off x="534114" y="3261717"/>
            <a:ext cx="13562171" cy="2273856"/>
          </a:xfrm>
          <a:prstGeom prst="roundRect">
            <a:avLst>
              <a:gd name="adj" fmla="val 2819"/>
            </a:avLst>
          </a:prstGeom>
          <a:noFill/>
          <a:ln w="7620">
            <a:solidFill>
              <a:srgbClr val="000000">
                <a:alpha val="8000"/>
              </a:srgbClr>
            </a:solidFill>
            <a:prstDash val="solid"/>
          </a:ln>
        </p:spPr>
        <p:txBody>
          <a:bodyPr/>
          <a:lstStyle/>
          <a:p>
            <a:endParaRPr lang="es-ES"/>
          </a:p>
        </p:txBody>
      </p:sp>
      <p:sp>
        <p:nvSpPr>
          <p:cNvPr id="9" name="Shape 6"/>
          <p:cNvSpPr/>
          <p:nvPr/>
        </p:nvSpPr>
        <p:spPr>
          <a:xfrm>
            <a:off x="541734" y="3269337"/>
            <a:ext cx="13545503" cy="442555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10" name="Text 7"/>
          <p:cNvSpPr/>
          <p:nvPr/>
        </p:nvSpPr>
        <p:spPr>
          <a:xfrm>
            <a:off x="695920" y="3368516"/>
            <a:ext cx="4205764" cy="2441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2400" dirty="0">
                <a:solidFill>
                  <a:srgbClr val="3B3535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Test</a:t>
            </a:r>
            <a:endParaRPr lang="en-US" sz="2400" dirty="0">
              <a:latin typeface="Skeena Display" pitchFamily="2" charset="0"/>
            </a:endParaRPr>
          </a:p>
        </p:txBody>
      </p:sp>
      <p:sp>
        <p:nvSpPr>
          <p:cNvPr id="11" name="Text 8"/>
          <p:cNvSpPr/>
          <p:nvPr/>
        </p:nvSpPr>
        <p:spPr>
          <a:xfrm>
            <a:off x="5214342" y="3368516"/>
            <a:ext cx="4201954" cy="2441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600" b="1" dirty="0">
                <a:solidFill>
                  <a:srgbClr val="3B3535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Indicación</a:t>
            </a:r>
            <a:endParaRPr lang="en-US" sz="1600" b="1" dirty="0">
              <a:latin typeface="Skeena Display" pitchFamily="2" charset="0"/>
            </a:endParaRPr>
          </a:p>
        </p:txBody>
      </p:sp>
      <p:sp>
        <p:nvSpPr>
          <p:cNvPr id="12" name="Text 9"/>
          <p:cNvSpPr/>
          <p:nvPr/>
        </p:nvSpPr>
        <p:spPr>
          <a:xfrm>
            <a:off x="9728954" y="3368516"/>
            <a:ext cx="4205764" cy="2441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60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Notas Clave</a:t>
            </a:r>
            <a:endParaRPr lang="en-US" sz="1600" b="1" dirty="0">
              <a:latin typeface="Skeena" pitchFamily="2" charset="0"/>
            </a:endParaRPr>
          </a:p>
        </p:txBody>
      </p:sp>
      <p:sp>
        <p:nvSpPr>
          <p:cNvPr id="13" name="Shape 10"/>
          <p:cNvSpPr/>
          <p:nvPr/>
        </p:nvSpPr>
        <p:spPr>
          <a:xfrm>
            <a:off x="541734" y="3711892"/>
            <a:ext cx="13545503" cy="4425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900"/>
              </a:lnSpc>
            </a:pPr>
            <a:endParaRPr lang="es-ES" sz="2400">
              <a:solidFill>
                <a:srgbClr val="3B3535"/>
              </a:solidFill>
              <a:latin typeface="Skeena Display" pitchFamily="2" charset="0"/>
              <a:cs typeface="Sora Light" pitchFamily="34" charset="-120"/>
            </a:endParaRPr>
          </a:p>
        </p:txBody>
      </p:sp>
      <p:sp>
        <p:nvSpPr>
          <p:cNvPr id="14" name="Text 11"/>
          <p:cNvSpPr/>
          <p:nvPr/>
        </p:nvSpPr>
        <p:spPr>
          <a:xfrm>
            <a:off x="695920" y="3811072"/>
            <a:ext cx="4205764" cy="2441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b="1" dirty="0">
                <a:solidFill>
                  <a:srgbClr val="3B3535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Cariotipo</a:t>
            </a:r>
            <a:endParaRPr lang="en-US" dirty="0">
              <a:latin typeface="Skeena Display" pitchFamily="2" charset="0"/>
            </a:endParaRPr>
          </a:p>
        </p:txBody>
      </p:sp>
      <p:sp>
        <p:nvSpPr>
          <p:cNvPr id="15" name="Text 12"/>
          <p:cNvSpPr/>
          <p:nvPr/>
        </p:nvSpPr>
        <p:spPr>
          <a:xfrm>
            <a:off x="5214342" y="3811072"/>
            <a:ext cx="4201954" cy="2441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40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Azoospermia u oligozoospermia </a:t>
            </a:r>
            <a:r>
              <a:rPr lang="en-US" sz="1400" b="1" dirty="0">
                <a:solidFill>
                  <a:srgbClr val="FF0000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&lt;5×10⁶/mL</a:t>
            </a:r>
            <a:endParaRPr lang="en-US" sz="1400" b="1" dirty="0">
              <a:solidFill>
                <a:srgbClr val="FF0000"/>
              </a:solidFill>
              <a:latin typeface="Skeena" pitchFamily="2" charset="0"/>
            </a:endParaRPr>
          </a:p>
        </p:txBody>
      </p:sp>
      <p:sp>
        <p:nvSpPr>
          <p:cNvPr id="16" name="Text 13"/>
          <p:cNvSpPr/>
          <p:nvPr/>
        </p:nvSpPr>
        <p:spPr>
          <a:xfrm>
            <a:off x="9728954" y="3811072"/>
            <a:ext cx="4205764" cy="2441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40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Detecta Klinefelter (47,XXY) y translocaciones</a:t>
            </a:r>
            <a:endParaRPr lang="en-US" sz="1400" b="1" dirty="0">
              <a:latin typeface="Skeena" pitchFamily="2" charset="0"/>
            </a:endParaRPr>
          </a:p>
        </p:txBody>
      </p:sp>
      <p:sp>
        <p:nvSpPr>
          <p:cNvPr id="17" name="Shape 14"/>
          <p:cNvSpPr/>
          <p:nvPr/>
        </p:nvSpPr>
        <p:spPr>
          <a:xfrm>
            <a:off x="541734" y="4154448"/>
            <a:ext cx="13545503" cy="686752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18" name="Text 15"/>
          <p:cNvSpPr/>
          <p:nvPr/>
        </p:nvSpPr>
        <p:spPr>
          <a:xfrm>
            <a:off x="695920" y="4253627"/>
            <a:ext cx="4205764" cy="2441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600" b="1" dirty="0">
                <a:solidFill>
                  <a:srgbClr val="3B3535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Microdeleciones cromosoma Y (AZFa, AZFb, AZFc)</a:t>
            </a:r>
            <a:endParaRPr lang="en-US" sz="1600" dirty="0">
              <a:latin typeface="Skeena Display" pitchFamily="2" charset="0"/>
            </a:endParaRPr>
          </a:p>
        </p:txBody>
      </p:sp>
      <p:sp>
        <p:nvSpPr>
          <p:cNvPr id="19" name="Text 16"/>
          <p:cNvSpPr/>
          <p:nvPr/>
        </p:nvSpPr>
        <p:spPr>
          <a:xfrm>
            <a:off x="5214342" y="4253627"/>
            <a:ext cx="4201954" cy="4883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40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Az u oligozoospermia, </a:t>
            </a:r>
            <a:r>
              <a:rPr lang="en-US" sz="1400" b="1" dirty="0">
                <a:solidFill>
                  <a:srgbClr val="002060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Recomendación fuerte si &lt;1×10⁶/mL, débil si 5×10⁶/mL..</a:t>
            </a:r>
            <a:endParaRPr lang="en-US" sz="1400" b="1" dirty="0">
              <a:solidFill>
                <a:srgbClr val="002060"/>
              </a:solidFill>
              <a:latin typeface="Skeena" pitchFamily="2" charset="0"/>
            </a:endParaRPr>
          </a:p>
        </p:txBody>
      </p:sp>
      <p:sp>
        <p:nvSpPr>
          <p:cNvPr id="20" name="Text 17"/>
          <p:cNvSpPr/>
          <p:nvPr/>
        </p:nvSpPr>
        <p:spPr>
          <a:xfrm>
            <a:off x="9728954" y="4253627"/>
            <a:ext cx="4205764" cy="4883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40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AZFc </a:t>
            </a:r>
            <a:r>
              <a:rPr lang="en-US" sz="1400" b="1" dirty="0">
                <a:solidFill>
                  <a:srgbClr val="FF0000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(+FREC</a:t>
            </a:r>
            <a:r>
              <a:rPr lang="en-US" sz="140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!)  → puede tener espermatozoides en TESE</a:t>
            </a:r>
            <a:endParaRPr lang="en-US" sz="1400" b="1" dirty="0">
              <a:latin typeface="Skeena" pitchFamily="2" charset="0"/>
            </a:endParaRPr>
          </a:p>
        </p:txBody>
      </p:sp>
      <p:sp>
        <p:nvSpPr>
          <p:cNvPr id="21" name="Shape 18"/>
          <p:cNvSpPr/>
          <p:nvPr/>
        </p:nvSpPr>
        <p:spPr>
          <a:xfrm>
            <a:off x="541734" y="4841200"/>
            <a:ext cx="13545503" cy="686752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  <p:txBody>
          <a:bodyPr/>
          <a:lstStyle/>
          <a:p>
            <a:endParaRPr lang="es-ES" sz="2000"/>
          </a:p>
        </p:txBody>
      </p:sp>
      <p:sp>
        <p:nvSpPr>
          <p:cNvPr id="22" name="Text 19"/>
          <p:cNvSpPr/>
          <p:nvPr/>
        </p:nvSpPr>
        <p:spPr>
          <a:xfrm>
            <a:off x="695920" y="4940379"/>
            <a:ext cx="4205764" cy="2441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2000" b="1" dirty="0">
                <a:solidFill>
                  <a:srgbClr val="3B3535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Análisis mutaciones CFTR</a:t>
            </a:r>
            <a:endParaRPr lang="en-US" sz="2000" dirty="0">
              <a:latin typeface="Skeena Display" pitchFamily="2" charset="0"/>
            </a:endParaRPr>
          </a:p>
        </p:txBody>
      </p:sp>
      <p:sp>
        <p:nvSpPr>
          <p:cNvPr id="23" name="Text 20"/>
          <p:cNvSpPr/>
          <p:nvPr/>
        </p:nvSpPr>
        <p:spPr>
          <a:xfrm>
            <a:off x="5214342" y="4940379"/>
            <a:ext cx="4201954" cy="4883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20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Ausencia bilateral congénita de conductos deferentes (CBAVD) o azoospermia obstructiva de bajo volumen</a:t>
            </a:r>
            <a:endParaRPr lang="en-US" sz="1200" b="1" dirty="0">
              <a:latin typeface="Skeena" pitchFamily="2" charset="0"/>
            </a:endParaRPr>
          </a:p>
        </p:txBody>
      </p:sp>
      <p:sp>
        <p:nvSpPr>
          <p:cNvPr id="24" name="Text 21"/>
          <p:cNvSpPr/>
          <p:nvPr/>
        </p:nvSpPr>
        <p:spPr>
          <a:xfrm>
            <a:off x="9728954" y="4940379"/>
            <a:ext cx="4205764" cy="2441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400" b="1" dirty="0">
                <a:solidFill>
                  <a:srgbClr val="3B3535"/>
                </a:solidFill>
                <a:latin typeface="Skeena" pitchFamily="2" charset="0"/>
                <a:cs typeface="Sora Light" pitchFamily="34" charset="-120"/>
              </a:rPr>
              <a:t>Volumen semen &lt;1.0, pH ácido (&lt;7.0)</a:t>
            </a:r>
          </a:p>
        </p:txBody>
      </p:sp>
      <p:sp>
        <p:nvSpPr>
          <p:cNvPr id="25" name="Shape 22"/>
          <p:cNvSpPr/>
          <p:nvPr/>
        </p:nvSpPr>
        <p:spPr>
          <a:xfrm>
            <a:off x="534114" y="5707261"/>
            <a:ext cx="13562171" cy="1562933"/>
          </a:xfrm>
          <a:prstGeom prst="roundRect">
            <a:avLst>
              <a:gd name="adj" fmla="val 4101"/>
            </a:avLst>
          </a:prstGeom>
          <a:solidFill>
            <a:srgbClr val="FFC107"/>
          </a:solidFill>
          <a:ln/>
        </p:spPr>
        <p:txBody>
          <a:bodyPr/>
          <a:lstStyle/>
          <a:p>
            <a:endParaRPr lang="es-ES"/>
          </a:p>
        </p:txBody>
      </p:sp>
      <p:pic>
        <p:nvPicPr>
          <p:cNvPr id="2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633" y="5912644"/>
            <a:ext cx="250984" cy="200739"/>
          </a:xfrm>
          <a:prstGeom prst="rect">
            <a:avLst/>
          </a:prstGeom>
        </p:spPr>
      </p:pic>
      <p:sp>
        <p:nvSpPr>
          <p:cNvPr id="27" name="Text 23"/>
          <p:cNvSpPr/>
          <p:nvPr/>
        </p:nvSpPr>
        <p:spPr>
          <a:xfrm>
            <a:off x="1090136" y="5897880"/>
            <a:ext cx="3457456" cy="2509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550" dirty="0">
                <a:solidFill>
                  <a:srgbClr val="000000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⚠️ </a:t>
            </a:r>
            <a:r>
              <a:rPr lang="en-US" sz="1550" b="1" dirty="0">
                <a:solidFill>
                  <a:srgbClr val="000000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Trampas Comunes del Examen</a:t>
            </a:r>
            <a:endParaRPr lang="en-US" sz="1550" b="1" dirty="0">
              <a:latin typeface="Skeena Display" pitchFamily="2" charset="0"/>
            </a:endParaRPr>
          </a:p>
        </p:txBody>
      </p:sp>
      <p:sp>
        <p:nvSpPr>
          <p:cNvPr id="28" name="Text 24"/>
          <p:cNvSpPr/>
          <p:nvPr/>
        </p:nvSpPr>
        <p:spPr>
          <a:xfrm>
            <a:off x="1090136" y="6301383"/>
            <a:ext cx="12853630" cy="2441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900"/>
              </a:lnSpc>
              <a:buSzPct val="100000"/>
              <a:buChar char="•"/>
            </a:pPr>
            <a:r>
              <a:rPr lang="en-US" sz="1600" b="1" dirty="0">
                <a:solidFill>
                  <a:srgbClr val="000000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No solicitar CFTR en azoospermia no obstructiva</a:t>
            </a:r>
            <a:endParaRPr lang="en-US" sz="1600" b="1" dirty="0">
              <a:latin typeface="Skeena" pitchFamily="2" charset="0"/>
            </a:endParaRPr>
          </a:p>
        </p:txBody>
      </p:sp>
      <p:sp>
        <p:nvSpPr>
          <p:cNvPr id="29" name="Text 25"/>
          <p:cNvSpPr/>
          <p:nvPr/>
        </p:nvSpPr>
        <p:spPr>
          <a:xfrm>
            <a:off x="1090136" y="6598920"/>
            <a:ext cx="12853630" cy="2441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900"/>
              </a:lnSpc>
              <a:buSzPct val="100000"/>
              <a:buChar char="•"/>
            </a:pPr>
            <a:r>
              <a:rPr lang="en-US" sz="1600" b="1" dirty="0">
                <a:solidFill>
                  <a:srgbClr val="000000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AZFa y AZFb → no recuperación espermática; AZFc → posible recuperación (~50%)</a:t>
            </a:r>
            <a:endParaRPr lang="en-US" sz="1600" b="1" dirty="0">
              <a:latin typeface="Skeena" pitchFamily="2" charset="0"/>
            </a:endParaRPr>
          </a:p>
        </p:txBody>
      </p:sp>
      <p:sp>
        <p:nvSpPr>
          <p:cNvPr id="30" name="Text 26"/>
          <p:cNvSpPr/>
          <p:nvPr/>
        </p:nvSpPr>
        <p:spPr>
          <a:xfrm>
            <a:off x="1090136" y="6896457"/>
            <a:ext cx="12853630" cy="2441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900"/>
              </a:lnSpc>
              <a:buSzPct val="100000"/>
              <a:buChar char="•"/>
            </a:pPr>
            <a:r>
              <a:rPr lang="en-US" sz="1600" b="1" dirty="0">
                <a:solidFill>
                  <a:srgbClr val="000000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Umbral EAU para estudio genético = &lt;5 millones/mL, no 15 </a:t>
            </a:r>
            <a:r>
              <a:rPr lang="en-US" sz="1600" b="1" i="1" dirty="0">
                <a:solidFill>
                  <a:srgbClr val="FF0000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(</a:t>
            </a:r>
            <a:r>
              <a:rPr lang="en-US" sz="1600" b="1" i="1" dirty="0" err="1">
                <a:solidFill>
                  <a:srgbClr val="FF0000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Antiguamente</a:t>
            </a:r>
            <a:r>
              <a:rPr lang="en-US" sz="1600" b="1" i="1" dirty="0">
                <a:solidFill>
                  <a:srgbClr val="FF0000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 se </a:t>
            </a:r>
            <a:r>
              <a:rPr lang="en-US" sz="1600" b="1" i="1" dirty="0" err="1">
                <a:solidFill>
                  <a:srgbClr val="FF0000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establecía</a:t>
            </a:r>
            <a:r>
              <a:rPr lang="en-US" sz="1600" b="1" i="1" dirty="0">
                <a:solidFill>
                  <a:srgbClr val="FF0000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 </a:t>
            </a:r>
            <a:r>
              <a:rPr lang="en-US" sz="1600" b="1" i="1" dirty="0" err="1">
                <a:solidFill>
                  <a:srgbClr val="FF0000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en</a:t>
            </a:r>
            <a:r>
              <a:rPr lang="en-US" sz="1600" b="1" i="1" dirty="0">
                <a:solidFill>
                  <a:srgbClr val="FF0000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 10 </a:t>
            </a:r>
            <a:r>
              <a:rPr lang="en-US" sz="1600" b="1" i="1" dirty="0" err="1">
                <a:solidFill>
                  <a:srgbClr val="FF0000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millones</a:t>
            </a:r>
            <a:r>
              <a:rPr lang="en-US" sz="1600" b="1" i="1" dirty="0">
                <a:solidFill>
                  <a:srgbClr val="FF0000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!)</a:t>
            </a:r>
            <a:endParaRPr lang="en-US" sz="1600" b="1" i="1" dirty="0">
              <a:solidFill>
                <a:srgbClr val="FF0000"/>
              </a:solidFill>
              <a:latin typeface="Skeena" pitchFamily="2" charset="0"/>
            </a:endParaRPr>
          </a:p>
        </p:txBody>
      </p:sp>
      <p:sp>
        <p:nvSpPr>
          <p:cNvPr id="31" name="Text 27"/>
          <p:cNvSpPr/>
          <p:nvPr/>
        </p:nvSpPr>
        <p:spPr>
          <a:xfrm>
            <a:off x="534114" y="7441883"/>
            <a:ext cx="13562171" cy="2441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B07AEE31-C17D-CDD0-1E66-41BE07D38EEA}"/>
              </a:ext>
            </a:extLst>
          </p:cNvPr>
          <p:cNvSpPr/>
          <p:nvPr/>
        </p:nvSpPr>
        <p:spPr>
          <a:xfrm>
            <a:off x="942976" y="500063"/>
            <a:ext cx="12272962" cy="10287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4000" dirty="0">
                <a:latin typeface="Skeena Display" pitchFamily="2" charset="0"/>
              </a:rPr>
              <a:t>FERTILIDAD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4ADC62F6-0E9A-32B1-B2BA-DB24E7A76FE4}"/>
              </a:ext>
            </a:extLst>
          </p:cNvPr>
          <p:cNvSpPr/>
          <p:nvPr/>
        </p:nvSpPr>
        <p:spPr>
          <a:xfrm>
            <a:off x="942976" y="2066926"/>
            <a:ext cx="12272962" cy="10287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4000" dirty="0">
                <a:latin typeface="Skeena Display" pitchFamily="2" charset="0"/>
              </a:rPr>
              <a:t>PEYRONIE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D21DDA71-D98E-CA05-4057-3EA2281452B0}"/>
              </a:ext>
            </a:extLst>
          </p:cNvPr>
          <p:cNvSpPr/>
          <p:nvPr/>
        </p:nvSpPr>
        <p:spPr>
          <a:xfrm>
            <a:off x="942976" y="3600450"/>
            <a:ext cx="12272962" cy="10287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4000" dirty="0">
                <a:latin typeface="Skeena Display" pitchFamily="2" charset="0"/>
              </a:rPr>
              <a:t>HIPOGONADISMO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8B590542-666F-411A-B361-A038D7046416}"/>
              </a:ext>
            </a:extLst>
          </p:cNvPr>
          <p:cNvSpPr/>
          <p:nvPr/>
        </p:nvSpPr>
        <p:spPr>
          <a:xfrm>
            <a:off x="942976" y="5224462"/>
            <a:ext cx="12272962" cy="10287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4000" dirty="0">
                <a:latin typeface="Skeena Display" pitchFamily="2" charset="0"/>
              </a:rPr>
              <a:t>DISFUNCION ERECTIL Y EYACULACION PRECOZ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5AC2B5D1-1302-1C2A-F347-7CA075638604}"/>
              </a:ext>
            </a:extLst>
          </p:cNvPr>
          <p:cNvSpPr/>
          <p:nvPr/>
        </p:nvSpPr>
        <p:spPr>
          <a:xfrm>
            <a:off x="942976" y="6962774"/>
            <a:ext cx="12272962" cy="10287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4000" dirty="0">
                <a:latin typeface="Skeena Display" pitchFamily="2" charset="0"/>
              </a:rPr>
              <a:t>¿RECONSTRUCTIVA?</a:t>
            </a:r>
          </a:p>
        </p:txBody>
      </p:sp>
      <p:sp>
        <p:nvSpPr>
          <p:cNvPr id="11" name="Flecha: hacia abajo 10">
            <a:extLst>
              <a:ext uri="{FF2B5EF4-FFF2-40B4-BE49-F238E27FC236}">
                <a16:creationId xmlns:a16="http://schemas.microsoft.com/office/drawing/2014/main" id="{DF36ED46-05E9-1A1D-1B04-C33E64AA6091}"/>
              </a:ext>
            </a:extLst>
          </p:cNvPr>
          <p:cNvSpPr/>
          <p:nvPr/>
        </p:nvSpPr>
        <p:spPr>
          <a:xfrm>
            <a:off x="11822906" y="414338"/>
            <a:ext cx="2557463" cy="7872412"/>
          </a:xfrm>
          <a:prstGeom prst="downArrow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2" name="Flecha: hacia abajo 11">
            <a:extLst>
              <a:ext uri="{FF2B5EF4-FFF2-40B4-BE49-F238E27FC236}">
                <a16:creationId xmlns:a16="http://schemas.microsoft.com/office/drawing/2014/main" id="{7FB32EFB-0B08-0A17-8C3F-124383BB18EA}"/>
              </a:ext>
            </a:extLst>
          </p:cNvPr>
          <p:cNvSpPr/>
          <p:nvPr/>
        </p:nvSpPr>
        <p:spPr>
          <a:xfrm>
            <a:off x="35719" y="414338"/>
            <a:ext cx="2557463" cy="7872412"/>
          </a:xfrm>
          <a:prstGeom prst="downArrow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3305780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8309" y="866656"/>
            <a:ext cx="11321058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634603" y="1929766"/>
            <a:ext cx="13113782" cy="5350193"/>
          </a:xfrm>
          <a:prstGeom prst="roundRect">
            <a:avLst>
              <a:gd name="adj" fmla="val 1701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es-ES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884" y="2308146"/>
            <a:ext cx="356235" cy="285036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547693" y="2283262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FFFFFF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Case Study:</a:t>
            </a:r>
            <a:endParaRPr lang="en-US" sz="2200" b="1" dirty="0">
              <a:latin typeface="Skeena Display" pitchFamily="2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1547693" y="2856071"/>
            <a:ext cx="12107823" cy="1733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b="1" dirty="0">
                <a:solidFill>
                  <a:srgbClr val="FFFFFF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A 31-year-old man presents with primary infertility.Physical examination reveals normal-sized testes, non-palpable epididymides, and bilateral absence of the vas deferens.Hormonal profile: FSH and LH within normal range.Semen analysis: volume 0.9 mL, pH 6.7, and fructose absent</a:t>
            </a:r>
            <a:r>
              <a:rPr lang="en-US" sz="1700" dirty="0">
                <a:solidFill>
                  <a:srgbClr val="FFFFFF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.</a:t>
            </a:r>
            <a:endParaRPr lang="en-US" sz="1700" dirty="0"/>
          </a:p>
        </p:txBody>
      </p:sp>
      <p:sp>
        <p:nvSpPr>
          <p:cNvPr id="7" name="Text 4"/>
          <p:cNvSpPr/>
          <p:nvPr/>
        </p:nvSpPr>
        <p:spPr>
          <a:xfrm>
            <a:off x="1490543" y="4120158"/>
            <a:ext cx="12107823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b="1" dirty="0">
                <a:solidFill>
                  <a:srgbClr val="FFFFFF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Which is the most appropriate next diagnostic step?</a:t>
            </a:r>
            <a:endParaRPr lang="en-US" sz="2000" dirty="0">
              <a:latin typeface="Skeena Display" pitchFamily="2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1490543" y="4566284"/>
            <a:ext cx="12107823" cy="1733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700"/>
              </a:lnSpc>
              <a:buAutoNum type="alphaUcPeriod"/>
            </a:pPr>
            <a:r>
              <a:rPr lang="en-US" sz="2000" dirty="0">
                <a:solidFill>
                  <a:srgbClr val="FFFFFF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Perform karyotype and Y-chromosome microdeletion analysis</a:t>
            </a:r>
          </a:p>
          <a:p>
            <a:pPr marL="342900" indent="-342900" algn="l">
              <a:lnSpc>
                <a:spcPts val="2700"/>
              </a:lnSpc>
              <a:buAutoNum type="alphaUcPeriod"/>
            </a:pPr>
            <a:r>
              <a:rPr lang="en-US" sz="2000" dirty="0">
                <a:solidFill>
                  <a:srgbClr val="FFFFFF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Perform testicular biopsy to confirm spermatogenesis</a:t>
            </a:r>
          </a:p>
          <a:p>
            <a:pPr marL="342900" indent="-342900" algn="l">
              <a:lnSpc>
                <a:spcPts val="2700"/>
              </a:lnSpc>
              <a:buAutoNum type="alphaUcPeriod"/>
            </a:pPr>
            <a:r>
              <a:rPr lang="en-US" sz="2000" dirty="0">
                <a:solidFill>
                  <a:srgbClr val="FFFFFF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Measure serum total testosterone and prolactin</a:t>
            </a:r>
          </a:p>
          <a:p>
            <a:pPr marL="342900" indent="-342900" algn="l">
              <a:lnSpc>
                <a:spcPts val="2700"/>
              </a:lnSpc>
              <a:buAutoNum type="alphaUcPeriod"/>
            </a:pPr>
            <a:r>
              <a:rPr lang="en-US" sz="2000" dirty="0">
                <a:solidFill>
                  <a:srgbClr val="FFFFFF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 Request CFTR gene mutation testing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34710" y="420053"/>
            <a:ext cx="4852511" cy="5025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950"/>
              </a:lnSpc>
              <a:buNone/>
            </a:pPr>
            <a:r>
              <a:rPr lang="en-US" sz="3150" dirty="0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Respuesta: Caso CBAVD</a:t>
            </a:r>
            <a:endParaRPr lang="en-US" sz="3150" dirty="0">
              <a:latin typeface="Skeena Display" pitchFamily="2" charset="0"/>
            </a:endParaRPr>
          </a:p>
        </p:txBody>
      </p:sp>
      <p:sp>
        <p:nvSpPr>
          <p:cNvPr id="3" name="Shape 1"/>
          <p:cNvSpPr/>
          <p:nvPr/>
        </p:nvSpPr>
        <p:spPr>
          <a:xfrm>
            <a:off x="534710" y="1228130"/>
            <a:ext cx="13560981" cy="907971"/>
          </a:xfrm>
          <a:prstGeom prst="roundRect">
            <a:avLst>
              <a:gd name="adj" fmla="val 7068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es-ES"/>
          </a:p>
        </p:txBody>
      </p:sp>
      <p:sp>
        <p:nvSpPr>
          <p:cNvPr id="4" name="Shape 2"/>
          <p:cNvSpPr/>
          <p:nvPr/>
        </p:nvSpPr>
        <p:spPr>
          <a:xfrm>
            <a:off x="542330" y="1235750"/>
            <a:ext cx="13545741" cy="892731"/>
          </a:xfrm>
          <a:prstGeom prst="roundRect">
            <a:avLst>
              <a:gd name="adj" fmla="val 7188"/>
            </a:avLst>
          </a:prstGeom>
          <a:solidFill>
            <a:srgbClr val="1F7135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5" name="Text 3"/>
          <p:cNvSpPr/>
          <p:nvPr/>
        </p:nvSpPr>
        <p:spPr>
          <a:xfrm>
            <a:off x="6285309" y="1388507"/>
            <a:ext cx="2059662" cy="2513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950"/>
              </a:lnSpc>
              <a:buNone/>
            </a:pPr>
            <a:r>
              <a:rPr lang="en-US" sz="2000" b="1" dirty="0">
                <a:solidFill>
                  <a:srgbClr val="FFFAFA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Respuesta Correcta:</a:t>
            </a:r>
            <a:endParaRPr lang="en-US" sz="2000" dirty="0">
              <a:latin typeface="Skeena Display" pitchFamily="2" charset="0"/>
            </a:endParaRPr>
          </a:p>
        </p:txBody>
      </p:sp>
      <p:sp>
        <p:nvSpPr>
          <p:cNvPr id="6" name="Text 4"/>
          <p:cNvSpPr/>
          <p:nvPr/>
        </p:nvSpPr>
        <p:spPr>
          <a:xfrm>
            <a:off x="695087" y="1731407"/>
            <a:ext cx="13240226" cy="2443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900"/>
              </a:lnSpc>
              <a:buNone/>
            </a:pPr>
            <a:r>
              <a:rPr lang="en-US" b="1" dirty="0">
                <a:solidFill>
                  <a:srgbClr val="FFFAFA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D. Request CFTR gene mutation testing</a:t>
            </a:r>
            <a:endParaRPr lang="en-US" dirty="0">
              <a:latin typeface="Skeena Display" pitchFamily="2" charset="0"/>
            </a:endParaRPr>
          </a:p>
        </p:txBody>
      </p:sp>
      <p:sp>
        <p:nvSpPr>
          <p:cNvPr id="7" name="Text 5"/>
          <p:cNvSpPr/>
          <p:nvPr/>
        </p:nvSpPr>
        <p:spPr>
          <a:xfrm>
            <a:off x="534710" y="2782609"/>
            <a:ext cx="5261253" cy="4020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2500" dirty="0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Los </a:t>
            </a:r>
            <a:r>
              <a:rPr lang="en-US" sz="2500" dirty="0" err="1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parámetros</a:t>
            </a:r>
            <a:r>
              <a:rPr lang="en-US" sz="2500" dirty="0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 “</a:t>
            </a:r>
            <a:r>
              <a:rPr lang="en-US" sz="2500" dirty="0" err="1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Olvidados</a:t>
            </a:r>
            <a:r>
              <a:rPr lang="en-US" sz="2500" dirty="0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” de la </a:t>
            </a:r>
            <a:r>
              <a:rPr lang="en-US" sz="2500" dirty="0" err="1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fertilidad</a:t>
            </a:r>
            <a:r>
              <a:rPr lang="en-US" sz="2500" dirty="0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….</a:t>
            </a:r>
            <a:endParaRPr lang="en-US" sz="2500" dirty="0">
              <a:latin typeface="Skeena Display" pitchFamily="2" charset="0"/>
            </a:endParaRPr>
          </a:p>
        </p:txBody>
      </p:sp>
      <p:sp>
        <p:nvSpPr>
          <p:cNvPr id="8" name="Text 6"/>
          <p:cNvSpPr/>
          <p:nvPr/>
        </p:nvSpPr>
        <p:spPr>
          <a:xfrm>
            <a:off x="534710" y="2996327"/>
            <a:ext cx="13560981" cy="2443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534710" y="3412450"/>
            <a:ext cx="13560981" cy="2671286"/>
          </a:xfrm>
          <a:prstGeom prst="roundRect">
            <a:avLst>
              <a:gd name="adj" fmla="val 2402"/>
            </a:avLst>
          </a:prstGeom>
          <a:noFill/>
          <a:ln w="7620">
            <a:solidFill>
              <a:srgbClr val="000000">
                <a:alpha val="8000"/>
              </a:srgbClr>
            </a:solidFill>
            <a:prstDash val="solid"/>
          </a:ln>
        </p:spPr>
        <p:txBody>
          <a:bodyPr/>
          <a:lstStyle/>
          <a:p>
            <a:endParaRPr lang="es-ES"/>
          </a:p>
        </p:txBody>
      </p:sp>
      <p:sp>
        <p:nvSpPr>
          <p:cNvPr id="10" name="Shape 8"/>
          <p:cNvSpPr/>
          <p:nvPr/>
        </p:nvSpPr>
        <p:spPr>
          <a:xfrm>
            <a:off x="542330" y="3420070"/>
            <a:ext cx="13545741" cy="442674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11" name="Text 9"/>
          <p:cNvSpPr/>
          <p:nvPr/>
        </p:nvSpPr>
        <p:spPr>
          <a:xfrm>
            <a:off x="695087" y="3519249"/>
            <a:ext cx="5108972" cy="2443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b="1" dirty="0">
                <a:solidFill>
                  <a:srgbClr val="3B3535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Hallazgo</a:t>
            </a:r>
            <a:endParaRPr lang="en-US" dirty="0">
              <a:latin typeface="Skeena Display" pitchFamily="2" charset="0"/>
            </a:endParaRPr>
          </a:p>
        </p:txBody>
      </p:sp>
      <p:sp>
        <p:nvSpPr>
          <p:cNvPr id="12" name="Text 10"/>
          <p:cNvSpPr/>
          <p:nvPr/>
        </p:nvSpPr>
        <p:spPr>
          <a:xfrm>
            <a:off x="6117193" y="3519249"/>
            <a:ext cx="7818120" cy="2443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900"/>
              </a:lnSpc>
            </a:pPr>
            <a:r>
              <a:rPr lang="en-US" b="1" dirty="0" err="1">
                <a:solidFill>
                  <a:srgbClr val="3B3535"/>
                </a:solidFill>
                <a:latin typeface="Skeena Display" pitchFamily="2" charset="0"/>
                <a:cs typeface="Sora Light" pitchFamily="34" charset="-120"/>
              </a:rPr>
              <a:t>Interpretación</a:t>
            </a:r>
            <a:endParaRPr lang="en-US" b="1" dirty="0">
              <a:solidFill>
                <a:srgbClr val="3B3535"/>
              </a:solidFill>
              <a:latin typeface="Skeena Display" pitchFamily="2" charset="0"/>
              <a:cs typeface="Sora Light" pitchFamily="34" charset="-120"/>
            </a:endParaRPr>
          </a:p>
        </p:txBody>
      </p:sp>
      <p:sp>
        <p:nvSpPr>
          <p:cNvPr id="13" name="Shape 11"/>
          <p:cNvSpPr/>
          <p:nvPr/>
        </p:nvSpPr>
        <p:spPr>
          <a:xfrm>
            <a:off x="542330" y="3862745"/>
            <a:ext cx="13545741" cy="442674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14" name="Text 12"/>
          <p:cNvSpPr/>
          <p:nvPr/>
        </p:nvSpPr>
        <p:spPr>
          <a:xfrm>
            <a:off x="695087" y="3961924"/>
            <a:ext cx="5108972" cy="2443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60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Volumen seminal bajo (&lt;1.5 mL)</a:t>
            </a:r>
            <a:endParaRPr lang="en-US" sz="1600" b="1" dirty="0">
              <a:latin typeface="Skeena" pitchFamily="2" charset="0"/>
            </a:endParaRPr>
          </a:p>
        </p:txBody>
      </p:sp>
      <p:sp>
        <p:nvSpPr>
          <p:cNvPr id="15" name="Text 13"/>
          <p:cNvSpPr/>
          <p:nvPr/>
        </p:nvSpPr>
        <p:spPr>
          <a:xfrm>
            <a:off x="6117193" y="3961924"/>
            <a:ext cx="7818120" cy="2443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900"/>
              </a:lnSpc>
            </a:pPr>
            <a:r>
              <a:rPr lang="en-US" sz="1600" b="1" dirty="0">
                <a:solidFill>
                  <a:srgbClr val="3B3535"/>
                </a:solidFill>
                <a:latin typeface="Skeena" pitchFamily="2" charset="0"/>
                <a:cs typeface="Sora Light" pitchFamily="34" charset="-120"/>
              </a:rPr>
              <a:t>Sugiere </a:t>
            </a:r>
            <a:r>
              <a:rPr lang="en-US" sz="1600" b="1" dirty="0" err="1">
                <a:solidFill>
                  <a:srgbClr val="3B3535"/>
                </a:solidFill>
                <a:latin typeface="Skeena" pitchFamily="2" charset="0"/>
                <a:cs typeface="Sora Light" pitchFamily="34" charset="-120"/>
              </a:rPr>
              <a:t>obstrucción</a:t>
            </a:r>
            <a:r>
              <a:rPr lang="en-US" sz="1600" b="1" dirty="0">
                <a:solidFill>
                  <a:srgbClr val="3B3535"/>
                </a:solidFill>
                <a:latin typeface="Skeena" pitchFamily="2" charset="0"/>
                <a:cs typeface="Sora Light" pitchFamily="34" charset="-120"/>
              </a:rPr>
              <a:t> distal</a:t>
            </a:r>
          </a:p>
        </p:txBody>
      </p:sp>
      <p:sp>
        <p:nvSpPr>
          <p:cNvPr id="16" name="Shape 14"/>
          <p:cNvSpPr/>
          <p:nvPr/>
        </p:nvSpPr>
        <p:spPr>
          <a:xfrm>
            <a:off x="542330" y="4305419"/>
            <a:ext cx="13545741" cy="442674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17" name="Text 15"/>
          <p:cNvSpPr/>
          <p:nvPr/>
        </p:nvSpPr>
        <p:spPr>
          <a:xfrm>
            <a:off x="695087" y="4404598"/>
            <a:ext cx="5108972" cy="2443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60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pH ácido (&lt;7.0)</a:t>
            </a:r>
            <a:endParaRPr lang="en-US" sz="1600" b="1" dirty="0">
              <a:latin typeface="Skeena" pitchFamily="2" charset="0"/>
            </a:endParaRPr>
          </a:p>
        </p:txBody>
      </p:sp>
      <p:sp>
        <p:nvSpPr>
          <p:cNvPr id="18" name="Text 16"/>
          <p:cNvSpPr/>
          <p:nvPr/>
        </p:nvSpPr>
        <p:spPr>
          <a:xfrm>
            <a:off x="6117193" y="4404598"/>
            <a:ext cx="7818120" cy="2443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60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Ausencia de contribución de vesículas seminales</a:t>
            </a:r>
            <a:endParaRPr lang="en-US" sz="1600" b="1" dirty="0">
              <a:latin typeface="Skeena" pitchFamily="2" charset="0"/>
            </a:endParaRPr>
          </a:p>
        </p:txBody>
      </p:sp>
      <p:sp>
        <p:nvSpPr>
          <p:cNvPr id="19" name="Shape 17"/>
          <p:cNvSpPr/>
          <p:nvPr/>
        </p:nvSpPr>
        <p:spPr>
          <a:xfrm>
            <a:off x="557570" y="4793813"/>
            <a:ext cx="13545741" cy="442674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20" name="Text 18"/>
          <p:cNvSpPr/>
          <p:nvPr/>
        </p:nvSpPr>
        <p:spPr>
          <a:xfrm>
            <a:off x="695087" y="4847273"/>
            <a:ext cx="5108972" cy="2443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60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Fructosa ausente</a:t>
            </a:r>
            <a:endParaRPr lang="en-US" sz="1600" b="1" dirty="0">
              <a:latin typeface="Skeena" pitchFamily="2" charset="0"/>
            </a:endParaRPr>
          </a:p>
        </p:txBody>
      </p:sp>
      <p:sp>
        <p:nvSpPr>
          <p:cNvPr id="21" name="Text 19"/>
          <p:cNvSpPr/>
          <p:nvPr/>
        </p:nvSpPr>
        <p:spPr>
          <a:xfrm>
            <a:off x="6117193" y="4847273"/>
            <a:ext cx="7818120" cy="2443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60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Confirma disfunción/ausencia de vesículas seminales</a:t>
            </a:r>
            <a:endParaRPr lang="en-US" sz="1600" b="1" dirty="0">
              <a:latin typeface="Skeena" pitchFamily="2" charset="0"/>
            </a:endParaRPr>
          </a:p>
        </p:txBody>
      </p:sp>
      <p:sp>
        <p:nvSpPr>
          <p:cNvPr id="22" name="Shape 20"/>
          <p:cNvSpPr/>
          <p:nvPr/>
        </p:nvSpPr>
        <p:spPr>
          <a:xfrm>
            <a:off x="542330" y="5190768"/>
            <a:ext cx="13545741" cy="442674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23" name="Text 21"/>
          <p:cNvSpPr/>
          <p:nvPr/>
        </p:nvSpPr>
        <p:spPr>
          <a:xfrm>
            <a:off x="695087" y="5289947"/>
            <a:ext cx="5108972" cy="2443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40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Ausencia bilateral de conductos deferentes (CBAVD)</a:t>
            </a:r>
            <a:endParaRPr lang="en-US" sz="1400" b="1" dirty="0">
              <a:latin typeface="Skeena" pitchFamily="2" charset="0"/>
            </a:endParaRPr>
          </a:p>
        </p:txBody>
      </p:sp>
      <p:sp>
        <p:nvSpPr>
          <p:cNvPr id="24" name="Text 22"/>
          <p:cNvSpPr/>
          <p:nvPr/>
        </p:nvSpPr>
        <p:spPr>
          <a:xfrm>
            <a:off x="6117193" y="5289947"/>
            <a:ext cx="7818120" cy="2443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40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Patrón obstructivo congénito típico</a:t>
            </a:r>
            <a:endParaRPr lang="en-US" sz="1400" b="1" dirty="0">
              <a:latin typeface="Skeena" pitchFamily="2" charset="0"/>
            </a:endParaRPr>
          </a:p>
        </p:txBody>
      </p:sp>
      <p:sp>
        <p:nvSpPr>
          <p:cNvPr id="25" name="Shape 23"/>
          <p:cNvSpPr/>
          <p:nvPr/>
        </p:nvSpPr>
        <p:spPr>
          <a:xfrm>
            <a:off x="542330" y="5633442"/>
            <a:ext cx="13545741" cy="442674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26" name="Text 24"/>
          <p:cNvSpPr/>
          <p:nvPr/>
        </p:nvSpPr>
        <p:spPr>
          <a:xfrm>
            <a:off x="695087" y="5732621"/>
            <a:ext cx="5108972" cy="2443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40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FSH/LH y tamaño testicular normales</a:t>
            </a:r>
            <a:endParaRPr lang="en-US" sz="1400" b="1" dirty="0">
              <a:latin typeface="Skeena" pitchFamily="2" charset="0"/>
            </a:endParaRPr>
          </a:p>
        </p:txBody>
      </p:sp>
      <p:sp>
        <p:nvSpPr>
          <p:cNvPr id="27" name="Text 25"/>
          <p:cNvSpPr/>
          <p:nvPr/>
        </p:nvSpPr>
        <p:spPr>
          <a:xfrm>
            <a:off x="6117193" y="5732621"/>
            <a:ext cx="7818120" cy="2443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60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Indica espermatogénesis preservada</a:t>
            </a:r>
            <a:endParaRPr lang="en-US" sz="1600" b="1" dirty="0">
              <a:latin typeface="Skeena" pitchFamily="2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"/>
          <p:cNvSpPr/>
          <p:nvPr/>
        </p:nvSpPr>
        <p:spPr>
          <a:xfrm>
            <a:off x="708301" y="1409580"/>
            <a:ext cx="13436323" cy="5612726"/>
          </a:xfrm>
          <a:prstGeom prst="roundRect">
            <a:avLst>
              <a:gd name="adj" fmla="val 2848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es-ES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884" y="3771186"/>
            <a:ext cx="270748" cy="216575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462207" y="1698546"/>
            <a:ext cx="12193310" cy="693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400" dirty="0">
                <a:solidFill>
                  <a:srgbClr val="FFFFFF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Which of the following statements regarding the causes of male infertility is correct according to the EAU Guidelines 2025?</a:t>
            </a:r>
            <a:endParaRPr lang="en-US" sz="2400" dirty="0">
              <a:latin typeface="Skeena" pitchFamily="2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1376482" y="2938164"/>
            <a:ext cx="12193310" cy="1733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700"/>
              </a:lnSpc>
              <a:buAutoNum type="alphaUcPeriod"/>
            </a:pPr>
            <a:r>
              <a:rPr lang="en-US" sz="2400" dirty="0">
                <a:solidFill>
                  <a:srgbClr val="FFFFFF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Obstructive causes account for over 70% of male infertility cases.</a:t>
            </a:r>
          </a:p>
          <a:p>
            <a:pPr marL="342900" indent="-342900" algn="l">
              <a:lnSpc>
                <a:spcPts val="2700"/>
              </a:lnSpc>
              <a:buAutoNum type="alphaUcPeriod"/>
            </a:pPr>
            <a:endParaRPr lang="en-US" sz="2400" dirty="0">
              <a:solidFill>
                <a:srgbClr val="FFFFFF"/>
              </a:solidFill>
              <a:latin typeface="Skeena" pitchFamily="2" charset="0"/>
              <a:ea typeface="Sora Light" pitchFamily="34" charset="-122"/>
              <a:cs typeface="Sora Light" pitchFamily="34" charset="-120"/>
            </a:endParaRPr>
          </a:p>
          <a:p>
            <a:pPr marL="342900" indent="-342900" algn="l">
              <a:lnSpc>
                <a:spcPts val="2700"/>
              </a:lnSpc>
              <a:buAutoNum type="alphaUcPeriod"/>
            </a:pPr>
            <a:r>
              <a:rPr lang="en-US" sz="2400" dirty="0">
                <a:solidFill>
                  <a:srgbClr val="FFFFFF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The most common genetic cause of severe male infertility or azoospermia is Klinefelter syndrome (47,XXY)</a:t>
            </a:r>
          </a:p>
          <a:p>
            <a:pPr marL="342900" indent="-342900" algn="l">
              <a:lnSpc>
                <a:spcPts val="2700"/>
              </a:lnSpc>
              <a:buAutoNum type="alphaUcPeriod"/>
            </a:pPr>
            <a:endParaRPr lang="en-US" sz="2400" dirty="0">
              <a:solidFill>
                <a:srgbClr val="FFFFFF"/>
              </a:solidFill>
              <a:latin typeface="Skeena" pitchFamily="2" charset="0"/>
              <a:ea typeface="Sora Light" pitchFamily="34" charset="-122"/>
              <a:cs typeface="Sora Light" pitchFamily="34" charset="-120"/>
            </a:endParaRPr>
          </a:p>
          <a:p>
            <a:pPr marL="342900" indent="-342900" algn="l">
              <a:lnSpc>
                <a:spcPts val="2700"/>
              </a:lnSpc>
              <a:buAutoNum type="alphaUcPeriod"/>
            </a:pPr>
            <a:r>
              <a:rPr lang="en-US" sz="2400" dirty="0">
                <a:solidFill>
                  <a:srgbClr val="FFFFFF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Varicocele is an uncommon finding in infertile men</a:t>
            </a:r>
          </a:p>
          <a:p>
            <a:pPr marL="342900" indent="-342900" algn="l">
              <a:lnSpc>
                <a:spcPts val="2700"/>
              </a:lnSpc>
              <a:buAutoNum type="alphaUcPeriod"/>
            </a:pPr>
            <a:endParaRPr lang="en-US" sz="2400" dirty="0">
              <a:solidFill>
                <a:srgbClr val="FFFFFF"/>
              </a:solidFill>
              <a:latin typeface="Skeena" pitchFamily="2" charset="0"/>
              <a:ea typeface="Sora Light" pitchFamily="34" charset="-122"/>
              <a:cs typeface="Sora Light" pitchFamily="34" charset="-120"/>
            </a:endParaRPr>
          </a:p>
          <a:p>
            <a:pPr marL="342900" indent="-342900" algn="l">
              <a:lnSpc>
                <a:spcPts val="2700"/>
              </a:lnSpc>
              <a:buAutoNum type="alphaUcPeriod"/>
            </a:pPr>
            <a:r>
              <a:rPr lang="en-US" sz="2400" dirty="0">
                <a:solidFill>
                  <a:srgbClr val="FFFFFF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Endocrine causes represent the majority of male infertility cases.</a:t>
            </a:r>
            <a:endParaRPr lang="en-US" sz="2400" dirty="0">
              <a:latin typeface="Skeena" pitchFamily="2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14018" y="560903"/>
            <a:ext cx="11933277" cy="6710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250"/>
              </a:lnSpc>
              <a:buNone/>
            </a:pPr>
            <a:r>
              <a:rPr lang="en-US" sz="4200" dirty="0" err="1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Causas</a:t>
            </a:r>
            <a:r>
              <a:rPr lang="en-US" sz="4200" dirty="0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 de </a:t>
            </a:r>
            <a:r>
              <a:rPr lang="en-US" sz="4200" dirty="0" err="1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infertilidad</a:t>
            </a:r>
            <a:r>
              <a:rPr lang="en-US" sz="4200" dirty="0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 </a:t>
            </a:r>
            <a:r>
              <a:rPr lang="en-US" sz="4200" dirty="0" err="1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masculina</a:t>
            </a:r>
            <a:endParaRPr lang="en-US" sz="4200" dirty="0">
              <a:latin typeface="Skeena Display" pitchFamily="2" charset="0"/>
            </a:endParaRPr>
          </a:p>
        </p:txBody>
      </p:sp>
      <p:sp>
        <p:nvSpPr>
          <p:cNvPr id="3" name="Shape 1"/>
          <p:cNvSpPr/>
          <p:nvPr/>
        </p:nvSpPr>
        <p:spPr>
          <a:xfrm>
            <a:off x="714018" y="1639848"/>
            <a:ext cx="13202364" cy="866656"/>
          </a:xfrm>
          <a:prstGeom prst="roundRect">
            <a:avLst>
              <a:gd name="adj" fmla="val 9887"/>
            </a:avLst>
          </a:prstGeom>
          <a:solidFill>
            <a:srgbClr val="4CAF50"/>
          </a:solidFill>
          <a:ln/>
        </p:spPr>
        <p:txBody>
          <a:bodyPr/>
          <a:lstStyle/>
          <a:p>
            <a:endParaRPr lang="es-ES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972" y="1944886"/>
            <a:ext cx="254913" cy="203954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376839" y="1894761"/>
            <a:ext cx="12335589" cy="3262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00" b="1" dirty="0">
                <a:solidFill>
                  <a:schemeClr val="bg1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Respuesta Correcta: B. The most common genetic cause of s.i.i or azoospermia is Klinefelter syndrome.</a:t>
            </a:r>
            <a:endParaRPr lang="en-US" sz="2000" b="1" dirty="0">
              <a:solidFill>
                <a:schemeClr val="bg1"/>
              </a:solidFill>
              <a:latin typeface="Skeena" pitchFamily="2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714018" y="2812494"/>
            <a:ext cx="13202364" cy="10734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200"/>
              </a:lnSpc>
              <a:buNone/>
            </a:pPr>
            <a:endParaRPr lang="en-US" sz="3350" dirty="0"/>
          </a:p>
        </p:txBody>
      </p:sp>
      <p:sp>
        <p:nvSpPr>
          <p:cNvPr id="7" name="Text 4"/>
          <p:cNvSpPr/>
          <p:nvPr/>
        </p:nvSpPr>
        <p:spPr>
          <a:xfrm>
            <a:off x="714018" y="3967520"/>
            <a:ext cx="10933271" cy="6710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250"/>
              </a:lnSpc>
              <a:buNone/>
            </a:pPr>
            <a:r>
              <a:rPr lang="en-US" sz="4200" dirty="0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Datos Clave </a:t>
            </a:r>
            <a:r>
              <a:rPr lang="en-US" sz="4200" dirty="0" err="1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sobre</a:t>
            </a:r>
            <a:r>
              <a:rPr lang="en-US" sz="4200" dirty="0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 </a:t>
            </a:r>
            <a:r>
              <a:rPr lang="en-US" sz="4200" dirty="0" err="1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frecuencias</a:t>
            </a:r>
            <a:endParaRPr lang="en-US" sz="4200" dirty="0">
              <a:latin typeface="Skeena Display" pitchFamily="2" charset="0"/>
            </a:endParaRPr>
          </a:p>
        </p:txBody>
      </p:sp>
      <p:sp>
        <p:nvSpPr>
          <p:cNvPr id="8" name="Shape 5"/>
          <p:cNvSpPr/>
          <p:nvPr/>
        </p:nvSpPr>
        <p:spPr>
          <a:xfrm>
            <a:off x="714018" y="4944547"/>
            <a:ext cx="6499146" cy="1429703"/>
          </a:xfrm>
          <a:prstGeom prst="roundRect">
            <a:avLst>
              <a:gd name="adj" fmla="val 5993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es-ES"/>
          </a:p>
        </p:txBody>
      </p:sp>
      <p:sp>
        <p:nvSpPr>
          <p:cNvPr id="9" name="Text 6"/>
          <p:cNvSpPr/>
          <p:nvPr/>
        </p:nvSpPr>
        <p:spPr>
          <a:xfrm>
            <a:off x="925592" y="5156121"/>
            <a:ext cx="5702856" cy="3355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400" b="1" dirty="0">
                <a:solidFill>
                  <a:srgbClr val="3B3535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Aproximadamente el 40% son idiopáticas</a:t>
            </a:r>
            <a:endParaRPr lang="en-US" sz="2400" b="1" dirty="0">
              <a:latin typeface="Skeena Display" pitchFamily="2" charset="0"/>
            </a:endParaRPr>
          </a:p>
        </p:txBody>
      </p:sp>
      <p:sp>
        <p:nvSpPr>
          <p:cNvPr id="10" name="Shape 7"/>
          <p:cNvSpPr/>
          <p:nvPr/>
        </p:nvSpPr>
        <p:spPr>
          <a:xfrm>
            <a:off x="7417118" y="4944547"/>
            <a:ext cx="6499265" cy="1429703"/>
          </a:xfrm>
          <a:prstGeom prst="roundRect">
            <a:avLst>
              <a:gd name="adj" fmla="val 5993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es-ES"/>
          </a:p>
        </p:txBody>
      </p:sp>
      <p:sp>
        <p:nvSpPr>
          <p:cNvPr id="11" name="Text 8"/>
          <p:cNvSpPr/>
          <p:nvPr/>
        </p:nvSpPr>
        <p:spPr>
          <a:xfrm>
            <a:off x="7628692" y="5156121"/>
            <a:ext cx="6076117" cy="10065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600"/>
              </a:lnSpc>
            </a:pPr>
            <a:r>
              <a:rPr lang="en-US" sz="2400" b="1" dirty="0">
                <a:solidFill>
                  <a:srgbClr val="3B3535"/>
                </a:solidFill>
                <a:latin typeface="Skeena Display" pitchFamily="2" charset="0"/>
                <a:cs typeface="Alexandria Semi Bold" pitchFamily="34" charset="-120"/>
              </a:rPr>
              <a:t>El varicocele está presente cerca del 15% de la población pero en el 35% de parejas </a:t>
            </a:r>
            <a:r>
              <a:rPr lang="en-US" sz="2400" b="1" dirty="0" err="1">
                <a:solidFill>
                  <a:srgbClr val="3B3535"/>
                </a:solidFill>
                <a:latin typeface="Skeena Display" pitchFamily="2" charset="0"/>
                <a:cs typeface="Alexandria Semi Bold" pitchFamily="34" charset="-120"/>
              </a:rPr>
              <a:t>infértiles</a:t>
            </a:r>
            <a:endParaRPr lang="en-US" sz="2400" b="1" dirty="0">
              <a:solidFill>
                <a:srgbClr val="3B3535"/>
              </a:solidFill>
              <a:latin typeface="Skeena Display" pitchFamily="2" charset="0"/>
              <a:cs typeface="Alexandria Semi Bold" pitchFamily="34" charset="-120"/>
            </a:endParaRPr>
          </a:p>
        </p:txBody>
      </p:sp>
      <p:sp>
        <p:nvSpPr>
          <p:cNvPr id="12" name="Shape 9"/>
          <p:cNvSpPr/>
          <p:nvPr/>
        </p:nvSpPr>
        <p:spPr>
          <a:xfrm>
            <a:off x="714018" y="6578203"/>
            <a:ext cx="6499146" cy="1094184"/>
          </a:xfrm>
          <a:prstGeom prst="roundRect">
            <a:avLst>
              <a:gd name="adj" fmla="val 7831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es-ES"/>
          </a:p>
        </p:txBody>
      </p:sp>
      <p:sp>
        <p:nvSpPr>
          <p:cNvPr id="13" name="Text 10"/>
          <p:cNvSpPr/>
          <p:nvPr/>
        </p:nvSpPr>
        <p:spPr>
          <a:xfrm>
            <a:off x="925592" y="6789777"/>
            <a:ext cx="6075998" cy="67103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>
              <a:lnSpc>
                <a:spcPts val="2600"/>
              </a:lnSpc>
              <a:buNone/>
            </a:pPr>
            <a:r>
              <a:rPr lang="en-US" sz="2400" b="1" dirty="0">
                <a:solidFill>
                  <a:srgbClr val="3B3535"/>
                </a:solidFill>
                <a:latin typeface="Skeena Display" pitchFamily="2" charset="0"/>
                <a:cs typeface="Alexandria Semi Bold" pitchFamily="34" charset="-120"/>
              </a:rPr>
              <a:t>La causa genética más frecuente es el Sd. Klinefelter</a:t>
            </a:r>
          </a:p>
        </p:txBody>
      </p:sp>
      <p:sp>
        <p:nvSpPr>
          <p:cNvPr id="14" name="Shape 11"/>
          <p:cNvSpPr/>
          <p:nvPr/>
        </p:nvSpPr>
        <p:spPr>
          <a:xfrm>
            <a:off x="7417118" y="6578203"/>
            <a:ext cx="6499265" cy="1094184"/>
          </a:xfrm>
          <a:prstGeom prst="roundRect">
            <a:avLst>
              <a:gd name="adj" fmla="val 7831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es-ES"/>
          </a:p>
        </p:txBody>
      </p:sp>
      <p:sp>
        <p:nvSpPr>
          <p:cNvPr id="15" name="Text 12"/>
          <p:cNvSpPr/>
          <p:nvPr/>
        </p:nvSpPr>
        <p:spPr>
          <a:xfrm>
            <a:off x="7628692" y="6789777"/>
            <a:ext cx="6076117" cy="67103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600"/>
              </a:lnSpc>
            </a:pPr>
            <a:r>
              <a:rPr lang="en-US" sz="2400" b="1" dirty="0">
                <a:solidFill>
                  <a:srgbClr val="3B3535"/>
                </a:solidFill>
                <a:latin typeface="Skeena Display" pitchFamily="2" charset="0"/>
                <a:cs typeface="Alexandria Semi Bold" pitchFamily="34" charset="-120"/>
              </a:rPr>
              <a:t>El 50% de los casos de infertilidad se debe al factor </a:t>
            </a:r>
            <a:r>
              <a:rPr lang="en-US" sz="2400" b="1" dirty="0" err="1">
                <a:solidFill>
                  <a:srgbClr val="3B3535"/>
                </a:solidFill>
                <a:latin typeface="Skeena Display" pitchFamily="2" charset="0"/>
                <a:cs typeface="Alexandria Semi Bold" pitchFamily="34" charset="-120"/>
              </a:rPr>
              <a:t>masculino</a:t>
            </a:r>
            <a:endParaRPr lang="en-US" sz="2400" b="1" dirty="0">
              <a:solidFill>
                <a:srgbClr val="3B3535"/>
              </a:solidFill>
              <a:latin typeface="Skeena Display" pitchFamily="2" charset="0"/>
              <a:cs typeface="Alexandria Semi Bold" pitchFamily="34" charset="-12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782" y="576501"/>
            <a:ext cx="13162836" cy="734079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53403" y="436126"/>
            <a:ext cx="8091726" cy="5200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050"/>
              </a:lnSpc>
              <a:buNone/>
            </a:pPr>
            <a:r>
              <a:rPr lang="en-US" sz="3250" b="1" dirty="0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Puntos Clave en Infertilidad Masculina</a:t>
            </a:r>
            <a:endParaRPr lang="en-US" sz="3250" b="1" dirty="0">
              <a:latin typeface="Skeena Display" pitchFamily="2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553403" y="1272421"/>
            <a:ext cx="13523595" cy="2528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553403" y="1703189"/>
            <a:ext cx="355759" cy="355759"/>
          </a:xfrm>
          <a:prstGeom prst="roundRect">
            <a:avLst>
              <a:gd name="adj" fmla="val 18667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es-ES"/>
          </a:p>
        </p:txBody>
      </p:sp>
      <p:sp>
        <p:nvSpPr>
          <p:cNvPr id="5" name="Text 3"/>
          <p:cNvSpPr/>
          <p:nvPr/>
        </p:nvSpPr>
        <p:spPr>
          <a:xfrm>
            <a:off x="606504" y="1725037"/>
            <a:ext cx="249555" cy="3120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950"/>
              </a:lnSpc>
              <a:buNone/>
            </a:pPr>
            <a:r>
              <a:rPr lang="en-US" sz="1950" dirty="0">
                <a:solidFill>
                  <a:srgbClr val="3B3535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1</a:t>
            </a:r>
            <a:endParaRPr lang="en-US" sz="1950" dirty="0"/>
          </a:p>
        </p:txBody>
      </p:sp>
      <p:sp>
        <p:nvSpPr>
          <p:cNvPr id="6" name="Text 4"/>
          <p:cNvSpPr/>
          <p:nvPr/>
        </p:nvSpPr>
        <p:spPr>
          <a:xfrm>
            <a:off x="1067276" y="1757482"/>
            <a:ext cx="3713559" cy="2599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2400" b="1" dirty="0">
                <a:solidFill>
                  <a:srgbClr val="3B3535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Indicaciones para </a:t>
            </a:r>
            <a:r>
              <a:rPr lang="en-US" sz="2400" b="1" dirty="0" err="1">
                <a:solidFill>
                  <a:srgbClr val="3B3535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Estudio</a:t>
            </a:r>
            <a:r>
              <a:rPr lang="en-US" sz="2400" b="1" dirty="0">
                <a:solidFill>
                  <a:srgbClr val="3B3535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 </a:t>
            </a:r>
            <a:r>
              <a:rPr lang="en-US" sz="2400" b="1" dirty="0" err="1">
                <a:solidFill>
                  <a:srgbClr val="3B3535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Genético</a:t>
            </a:r>
            <a:r>
              <a:rPr lang="en-US" sz="2400" b="1" dirty="0">
                <a:solidFill>
                  <a:srgbClr val="3B3535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 (5mill – 1 mill- obstructive)</a:t>
            </a:r>
            <a:endParaRPr lang="en-US" sz="2400" b="1" dirty="0">
              <a:latin typeface="Skeena Display" pitchFamily="2" charset="0"/>
            </a:endParaRPr>
          </a:p>
        </p:txBody>
      </p:sp>
      <p:sp>
        <p:nvSpPr>
          <p:cNvPr id="7" name="Text 5"/>
          <p:cNvSpPr/>
          <p:nvPr/>
        </p:nvSpPr>
        <p:spPr>
          <a:xfrm>
            <a:off x="1067276" y="2112169"/>
            <a:ext cx="13009721" cy="2528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endParaRPr lang="en-US" sz="1200" dirty="0"/>
          </a:p>
        </p:txBody>
      </p:sp>
      <p:sp>
        <p:nvSpPr>
          <p:cNvPr id="8" name="Shape 6"/>
          <p:cNvSpPr/>
          <p:nvPr/>
        </p:nvSpPr>
        <p:spPr>
          <a:xfrm>
            <a:off x="553403" y="2681288"/>
            <a:ext cx="355759" cy="355759"/>
          </a:xfrm>
          <a:prstGeom prst="roundRect">
            <a:avLst>
              <a:gd name="adj" fmla="val 18667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es-ES"/>
          </a:p>
        </p:txBody>
      </p:sp>
      <p:sp>
        <p:nvSpPr>
          <p:cNvPr id="9" name="Text 7"/>
          <p:cNvSpPr/>
          <p:nvPr/>
        </p:nvSpPr>
        <p:spPr>
          <a:xfrm>
            <a:off x="606504" y="2703135"/>
            <a:ext cx="249555" cy="3120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950"/>
              </a:lnSpc>
              <a:buNone/>
            </a:pPr>
            <a:r>
              <a:rPr lang="en-US" sz="1950" dirty="0">
                <a:solidFill>
                  <a:srgbClr val="3B3535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2</a:t>
            </a:r>
            <a:endParaRPr lang="en-US" sz="1950" dirty="0"/>
          </a:p>
        </p:txBody>
      </p:sp>
      <p:sp>
        <p:nvSpPr>
          <p:cNvPr id="10" name="Text 8"/>
          <p:cNvSpPr/>
          <p:nvPr/>
        </p:nvSpPr>
        <p:spPr>
          <a:xfrm>
            <a:off x="1067276" y="2735580"/>
            <a:ext cx="6246971" cy="2599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000"/>
              </a:lnSpc>
            </a:pPr>
            <a:r>
              <a:rPr lang="en-US" sz="2400" b="1" dirty="0">
                <a:solidFill>
                  <a:srgbClr val="3B3535"/>
                </a:solidFill>
                <a:latin typeface="Skeena Display" pitchFamily="2" charset="0"/>
                <a:cs typeface="Alexandria Semi Bold" pitchFamily="34" charset="-120"/>
              </a:rPr>
              <a:t>Diferencia entre Azoospermia Obstructiva y No </a:t>
            </a:r>
            <a:r>
              <a:rPr lang="en-US" sz="2400" b="1" dirty="0" err="1">
                <a:solidFill>
                  <a:srgbClr val="3B3535"/>
                </a:solidFill>
                <a:latin typeface="Skeena Display" pitchFamily="2" charset="0"/>
                <a:cs typeface="Alexandria Semi Bold" pitchFamily="34" charset="-120"/>
              </a:rPr>
              <a:t>Obstructiva</a:t>
            </a:r>
            <a:endParaRPr lang="en-US" sz="2400" b="1" dirty="0">
              <a:solidFill>
                <a:srgbClr val="3B3535"/>
              </a:solidFill>
              <a:latin typeface="Skeena Display" pitchFamily="2" charset="0"/>
              <a:cs typeface="Alexandria Semi Bold" pitchFamily="34" charset="-120"/>
            </a:endParaRPr>
          </a:p>
        </p:txBody>
      </p:sp>
      <p:sp>
        <p:nvSpPr>
          <p:cNvPr id="11" name="Text 9"/>
          <p:cNvSpPr/>
          <p:nvPr/>
        </p:nvSpPr>
        <p:spPr>
          <a:xfrm>
            <a:off x="1067276" y="3090267"/>
            <a:ext cx="13009721" cy="2528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553403" y="3659386"/>
            <a:ext cx="355759" cy="355759"/>
          </a:xfrm>
          <a:prstGeom prst="roundRect">
            <a:avLst>
              <a:gd name="adj" fmla="val 18667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es-ES"/>
          </a:p>
        </p:txBody>
      </p:sp>
      <p:sp>
        <p:nvSpPr>
          <p:cNvPr id="13" name="Text 11"/>
          <p:cNvSpPr/>
          <p:nvPr/>
        </p:nvSpPr>
        <p:spPr>
          <a:xfrm>
            <a:off x="606504" y="3681234"/>
            <a:ext cx="249555" cy="3120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950"/>
              </a:lnSpc>
              <a:buNone/>
            </a:pPr>
            <a:r>
              <a:rPr lang="en-US" sz="1950" dirty="0">
                <a:solidFill>
                  <a:srgbClr val="3B3535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3</a:t>
            </a:r>
            <a:endParaRPr lang="en-US" sz="1950" dirty="0"/>
          </a:p>
        </p:txBody>
      </p:sp>
      <p:sp>
        <p:nvSpPr>
          <p:cNvPr id="14" name="Text 12"/>
          <p:cNvSpPr/>
          <p:nvPr/>
        </p:nvSpPr>
        <p:spPr>
          <a:xfrm>
            <a:off x="1067276" y="3713678"/>
            <a:ext cx="3300413" cy="2599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>
              <a:lnSpc>
                <a:spcPts val="2000"/>
              </a:lnSpc>
              <a:buNone/>
            </a:pPr>
            <a:r>
              <a:rPr lang="en-US" sz="2400" b="1" dirty="0">
                <a:solidFill>
                  <a:srgbClr val="3B3535"/>
                </a:solidFill>
                <a:latin typeface="Skeena Display" pitchFamily="2" charset="0"/>
                <a:cs typeface="Alexandria Semi Bold" pitchFamily="34" charset="-120"/>
              </a:rPr>
              <a:t>Indicación de </a:t>
            </a:r>
            <a:r>
              <a:rPr lang="en-US" sz="2400" b="1" dirty="0" err="1">
                <a:solidFill>
                  <a:srgbClr val="3B3535"/>
                </a:solidFill>
                <a:latin typeface="Skeena Display" pitchFamily="2" charset="0"/>
                <a:cs typeface="Alexandria Semi Bold" pitchFamily="34" charset="-120"/>
              </a:rPr>
              <a:t>Varicocelectomía</a:t>
            </a:r>
            <a:endParaRPr lang="en-US" sz="2400" b="1" dirty="0">
              <a:solidFill>
                <a:srgbClr val="3B3535"/>
              </a:solidFill>
              <a:latin typeface="Skeena Display" pitchFamily="2" charset="0"/>
              <a:cs typeface="Alexandria Semi Bold" pitchFamily="34" charset="-120"/>
            </a:endParaRPr>
          </a:p>
        </p:txBody>
      </p:sp>
      <p:sp>
        <p:nvSpPr>
          <p:cNvPr id="15" name="Text 13"/>
          <p:cNvSpPr/>
          <p:nvPr/>
        </p:nvSpPr>
        <p:spPr>
          <a:xfrm>
            <a:off x="1067276" y="4068366"/>
            <a:ext cx="13009721" cy="50577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600" i="1" dirty="0">
                <a:solidFill>
                  <a:srgbClr val="FF0000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Considerar en hombres infértiles con </a:t>
            </a:r>
            <a:r>
              <a:rPr lang="en-US" sz="1600" b="1" i="1" dirty="0">
                <a:solidFill>
                  <a:srgbClr val="FF0000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varicocele palpable</a:t>
            </a:r>
            <a:r>
              <a:rPr lang="en-US" sz="1600" i="1" dirty="0">
                <a:solidFill>
                  <a:srgbClr val="FF0000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, semen anormal y, si es posible, en parejas con infertilidad documentada. La mejora espermática es el objetivo principal.</a:t>
            </a:r>
            <a:endParaRPr lang="en-US" sz="1600" i="1" dirty="0">
              <a:solidFill>
                <a:srgbClr val="FF0000"/>
              </a:solidFill>
              <a:latin typeface="Skeena" pitchFamily="2" charset="0"/>
            </a:endParaRPr>
          </a:p>
        </p:txBody>
      </p:sp>
      <p:sp>
        <p:nvSpPr>
          <p:cNvPr id="16" name="Shape 14"/>
          <p:cNvSpPr/>
          <p:nvPr/>
        </p:nvSpPr>
        <p:spPr>
          <a:xfrm>
            <a:off x="553403" y="4890373"/>
            <a:ext cx="355759" cy="355759"/>
          </a:xfrm>
          <a:prstGeom prst="roundRect">
            <a:avLst>
              <a:gd name="adj" fmla="val 18667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es-ES"/>
          </a:p>
        </p:txBody>
      </p:sp>
      <p:sp>
        <p:nvSpPr>
          <p:cNvPr id="17" name="Text 15"/>
          <p:cNvSpPr/>
          <p:nvPr/>
        </p:nvSpPr>
        <p:spPr>
          <a:xfrm>
            <a:off x="606504" y="4912221"/>
            <a:ext cx="249555" cy="3120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950"/>
              </a:lnSpc>
              <a:buNone/>
            </a:pPr>
            <a:r>
              <a:rPr lang="en-US" sz="1950" dirty="0">
                <a:solidFill>
                  <a:srgbClr val="3B3535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4</a:t>
            </a:r>
            <a:endParaRPr lang="en-US" sz="1950" dirty="0"/>
          </a:p>
        </p:txBody>
      </p:sp>
      <p:sp>
        <p:nvSpPr>
          <p:cNvPr id="18" name="Text 16"/>
          <p:cNvSpPr/>
          <p:nvPr/>
        </p:nvSpPr>
        <p:spPr>
          <a:xfrm>
            <a:off x="1067276" y="4944666"/>
            <a:ext cx="3879056" cy="2599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2400" b="1" dirty="0">
                <a:solidFill>
                  <a:srgbClr val="3B3535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Evidencia Limitada de Antioxidantes</a:t>
            </a:r>
            <a:endParaRPr lang="en-US" sz="2400" b="1" dirty="0">
              <a:latin typeface="Skeena Display" pitchFamily="2" charset="0"/>
            </a:endParaRPr>
          </a:p>
        </p:txBody>
      </p:sp>
      <p:sp>
        <p:nvSpPr>
          <p:cNvPr id="19" name="Text 17"/>
          <p:cNvSpPr/>
          <p:nvPr/>
        </p:nvSpPr>
        <p:spPr>
          <a:xfrm>
            <a:off x="1067276" y="5299353"/>
            <a:ext cx="13009721" cy="50577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600" i="1" dirty="0">
                <a:solidFill>
                  <a:srgbClr val="FF0000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A pesar de su uso común, la evidencia científica para el beneficio de los antioxidantes en el tratamiento de la teratozoospermia y otras alteraciones seminales es </a:t>
            </a:r>
            <a:r>
              <a:rPr lang="en-US" sz="1600" b="1" i="1" dirty="0">
                <a:solidFill>
                  <a:srgbClr val="FF0000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limitada y contradictoria</a:t>
            </a:r>
            <a:r>
              <a:rPr lang="en-US" sz="1600" i="1" dirty="0">
                <a:solidFill>
                  <a:srgbClr val="FF0000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.</a:t>
            </a:r>
            <a:endParaRPr lang="en-US" sz="1600" i="1" dirty="0">
              <a:solidFill>
                <a:srgbClr val="FF0000"/>
              </a:solidFill>
              <a:latin typeface="Skeena" pitchFamily="2" charset="0"/>
            </a:endParaRPr>
          </a:p>
        </p:txBody>
      </p:sp>
      <p:sp>
        <p:nvSpPr>
          <p:cNvPr id="20" name="Shape 18"/>
          <p:cNvSpPr/>
          <p:nvPr/>
        </p:nvSpPr>
        <p:spPr>
          <a:xfrm>
            <a:off x="553403" y="6121360"/>
            <a:ext cx="355759" cy="355759"/>
          </a:xfrm>
          <a:prstGeom prst="roundRect">
            <a:avLst>
              <a:gd name="adj" fmla="val 18667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es-ES"/>
          </a:p>
        </p:txBody>
      </p:sp>
      <p:sp>
        <p:nvSpPr>
          <p:cNvPr id="21" name="Text 19"/>
          <p:cNvSpPr/>
          <p:nvPr/>
        </p:nvSpPr>
        <p:spPr>
          <a:xfrm>
            <a:off x="606504" y="6143208"/>
            <a:ext cx="249555" cy="3120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950"/>
              </a:lnSpc>
              <a:buNone/>
            </a:pPr>
            <a:r>
              <a:rPr lang="en-US" sz="1950" dirty="0">
                <a:solidFill>
                  <a:srgbClr val="3B3535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5</a:t>
            </a:r>
            <a:endParaRPr lang="en-US" sz="1950" dirty="0"/>
          </a:p>
        </p:txBody>
      </p:sp>
      <p:sp>
        <p:nvSpPr>
          <p:cNvPr id="22" name="Text 20"/>
          <p:cNvSpPr/>
          <p:nvPr/>
        </p:nvSpPr>
        <p:spPr>
          <a:xfrm>
            <a:off x="1067276" y="6175653"/>
            <a:ext cx="5887522" cy="2599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2400" b="1" dirty="0">
                <a:solidFill>
                  <a:srgbClr val="3B3535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Microdeleciones con Posible Recuperación Espermática</a:t>
            </a:r>
            <a:endParaRPr lang="en-US" sz="2400" b="1" dirty="0">
              <a:latin typeface="Skeena Display" pitchFamily="2" charset="0"/>
            </a:endParaRPr>
          </a:p>
        </p:txBody>
      </p:sp>
      <p:sp>
        <p:nvSpPr>
          <p:cNvPr id="23" name="Text 21"/>
          <p:cNvSpPr/>
          <p:nvPr/>
        </p:nvSpPr>
        <p:spPr>
          <a:xfrm>
            <a:off x="1067276" y="6643806"/>
            <a:ext cx="12105322" cy="50577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400" dirty="0">
                <a:solidFill>
                  <a:srgbClr val="FF0000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Las microdeleciones en la región </a:t>
            </a:r>
            <a:r>
              <a:rPr lang="en-US" sz="1400" b="1" dirty="0">
                <a:solidFill>
                  <a:srgbClr val="FF0000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AZFc</a:t>
            </a:r>
            <a:r>
              <a:rPr lang="en-US" sz="1400" dirty="0">
                <a:solidFill>
                  <a:srgbClr val="FF0000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 son las únicas que ofrecen una posibilidad significativa de recuperación de espermatozoides mediante biopsia testicular (TESE), a diferencia de AZFa y AZFb.</a:t>
            </a:r>
            <a:endParaRPr lang="en-US" sz="1400" dirty="0">
              <a:solidFill>
                <a:srgbClr val="FF0000"/>
              </a:solidFill>
              <a:latin typeface="Skeena" pitchFamily="2" charset="0"/>
            </a:endParaRPr>
          </a:p>
        </p:txBody>
      </p:sp>
      <p:sp>
        <p:nvSpPr>
          <p:cNvPr id="24" name="Text 22"/>
          <p:cNvSpPr/>
          <p:nvPr/>
        </p:nvSpPr>
        <p:spPr>
          <a:xfrm>
            <a:off x="553403" y="7273290"/>
            <a:ext cx="4160877" cy="5200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050"/>
              </a:lnSpc>
              <a:buNone/>
            </a:pPr>
            <a:endParaRPr lang="en-US" sz="325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2098" y="465177"/>
            <a:ext cx="6505456" cy="5563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350"/>
              </a:lnSpc>
              <a:buNone/>
            </a:pPr>
            <a:r>
              <a:rPr lang="en-US" sz="4000" b="1" dirty="0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ENFERMEDAD DE PEYRONIE</a:t>
            </a:r>
            <a:endParaRPr lang="en-US" sz="4000" b="1" dirty="0">
              <a:latin typeface="Skeena Display" pitchFamily="2" charset="0"/>
            </a:endParaRPr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098" y="1500945"/>
            <a:ext cx="11130796" cy="62075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"/>
          <p:cNvSpPr/>
          <p:nvPr/>
        </p:nvSpPr>
        <p:spPr>
          <a:xfrm>
            <a:off x="758309" y="1024532"/>
            <a:ext cx="13164860" cy="5883473"/>
          </a:xfrm>
          <a:prstGeom prst="roundRect">
            <a:avLst>
              <a:gd name="adj" fmla="val 2848"/>
            </a:avLst>
          </a:prstGeom>
          <a:solidFill>
            <a:srgbClr val="002060"/>
          </a:solidFill>
          <a:ln/>
        </p:spPr>
        <p:txBody>
          <a:bodyPr/>
          <a:lstStyle/>
          <a:p>
            <a:endParaRPr lang="es-ES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884" y="3771186"/>
            <a:ext cx="270748" cy="216575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376482" y="1321595"/>
            <a:ext cx="12193310" cy="693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400" dirty="0">
                <a:solidFill>
                  <a:schemeClr val="bg1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A 48-year-old man presents with a 2-month history of painful erections, progressive dorsal curvature (50°), and palpable plaques. This prevents intercourse. What is the most appropriate management?</a:t>
            </a:r>
            <a:endParaRPr lang="en-US" sz="2400" dirty="0">
              <a:solidFill>
                <a:schemeClr val="bg1"/>
              </a:solidFill>
              <a:latin typeface="Skeena Display" pitchFamily="2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1245632" y="2871668"/>
            <a:ext cx="12193310" cy="1733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700"/>
              </a:lnSpc>
              <a:buAutoNum type="alphaUcParenR"/>
            </a:pPr>
            <a:r>
              <a:rPr lang="en-US" sz="2800" dirty="0">
                <a:solidFill>
                  <a:schemeClr val="bg1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Surgical correction (plaque incision/grafting or plication)</a:t>
            </a:r>
          </a:p>
          <a:p>
            <a:pPr marL="342900" indent="-342900" algn="l">
              <a:lnSpc>
                <a:spcPts val="2700"/>
              </a:lnSpc>
              <a:buAutoNum type="alphaUcParenR"/>
            </a:pPr>
            <a:endParaRPr lang="en-US" sz="2800" dirty="0">
              <a:solidFill>
                <a:schemeClr val="bg1"/>
              </a:solidFill>
              <a:latin typeface="Skeena Display" pitchFamily="2" charset="0"/>
              <a:ea typeface="Sora Light" pitchFamily="34" charset="-122"/>
              <a:cs typeface="Sora Light" pitchFamily="34" charset="-120"/>
            </a:endParaRPr>
          </a:p>
          <a:p>
            <a:pPr marL="342900" indent="-342900" algn="l">
              <a:lnSpc>
                <a:spcPts val="2700"/>
              </a:lnSpc>
              <a:buAutoNum type="alphaUcParenR"/>
            </a:pPr>
            <a:r>
              <a:rPr lang="en-US" sz="2800" dirty="0">
                <a:solidFill>
                  <a:schemeClr val="bg1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NSAIDs alone</a:t>
            </a:r>
          </a:p>
          <a:p>
            <a:pPr marL="342900" indent="-342900" algn="l">
              <a:lnSpc>
                <a:spcPts val="2700"/>
              </a:lnSpc>
              <a:buAutoNum type="alphaUcParenR"/>
            </a:pPr>
            <a:endParaRPr lang="en-US" sz="2800" dirty="0">
              <a:solidFill>
                <a:schemeClr val="bg1"/>
              </a:solidFill>
              <a:latin typeface="Skeena Display" pitchFamily="2" charset="0"/>
              <a:ea typeface="Sora Light" pitchFamily="34" charset="-122"/>
              <a:cs typeface="Sora Light" pitchFamily="34" charset="-120"/>
            </a:endParaRPr>
          </a:p>
          <a:p>
            <a:pPr marL="342900" indent="-342900" algn="l">
              <a:lnSpc>
                <a:spcPts val="2700"/>
              </a:lnSpc>
              <a:buAutoNum type="alphaUcParenR"/>
            </a:pPr>
            <a:r>
              <a:rPr lang="en-US" sz="2800" dirty="0">
                <a:solidFill>
                  <a:schemeClr val="bg1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Intralesional collagenase (</a:t>
            </a:r>
            <a:r>
              <a:rPr lang="en-US" sz="2800" dirty="0" err="1">
                <a:solidFill>
                  <a:schemeClr val="bg1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Xiapex</a:t>
            </a:r>
            <a:r>
              <a:rPr lang="en-US" sz="2800" dirty="0">
                <a:solidFill>
                  <a:schemeClr val="bg1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)</a:t>
            </a:r>
          </a:p>
          <a:p>
            <a:pPr marL="342900" indent="-342900" algn="l">
              <a:lnSpc>
                <a:spcPts val="2700"/>
              </a:lnSpc>
              <a:buAutoNum type="alphaUcParenR"/>
            </a:pPr>
            <a:endParaRPr lang="en-US" sz="2800" dirty="0">
              <a:solidFill>
                <a:schemeClr val="bg1"/>
              </a:solidFill>
              <a:latin typeface="Skeena Display" pitchFamily="2" charset="0"/>
              <a:ea typeface="Sora Light" pitchFamily="34" charset="-122"/>
              <a:cs typeface="Sora Light" pitchFamily="34" charset="-120"/>
            </a:endParaRPr>
          </a:p>
          <a:p>
            <a:pPr marL="342900" indent="-342900" algn="l">
              <a:lnSpc>
                <a:spcPts val="2700"/>
              </a:lnSpc>
              <a:buAutoNum type="alphaUcParenR"/>
            </a:pPr>
            <a:r>
              <a:rPr lang="en-US" sz="2800" dirty="0">
                <a:solidFill>
                  <a:schemeClr val="bg1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Oral pentoxifylline</a:t>
            </a:r>
            <a:endParaRPr lang="en-US" sz="2800" dirty="0">
              <a:solidFill>
                <a:schemeClr val="bg1"/>
              </a:solidFill>
              <a:latin typeface="Skeena Display" pitchFamily="2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"/>
          <p:cNvSpPr/>
          <p:nvPr/>
        </p:nvSpPr>
        <p:spPr>
          <a:xfrm>
            <a:off x="758309" y="3932277"/>
            <a:ext cx="13113782" cy="920472"/>
          </a:xfrm>
          <a:prstGeom prst="roundRect">
            <a:avLst>
              <a:gd name="adj" fmla="val 9886"/>
            </a:avLst>
          </a:prstGeom>
          <a:solidFill>
            <a:srgbClr val="00B050"/>
          </a:solidFill>
          <a:ln/>
        </p:spPr>
        <p:txBody>
          <a:bodyPr/>
          <a:lstStyle/>
          <a:p>
            <a:endParaRPr lang="es-ES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884" y="4257199"/>
            <a:ext cx="270748" cy="216575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462207" y="4202906"/>
            <a:ext cx="12193310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b="1" dirty="0">
                <a:solidFill>
                  <a:schemeClr val="bg1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Respuesta correcta: B) NSAIDS Alone</a:t>
            </a:r>
            <a:endParaRPr lang="en-US" sz="2000" dirty="0">
              <a:solidFill>
                <a:schemeClr val="bg1"/>
              </a:solidFill>
              <a:latin typeface="Skeena Display" pitchFamily="2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758309" y="5096470"/>
            <a:ext cx="13113782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endParaRPr lang="en-US" sz="17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AFA">
              <a:alpha val="85000"/>
            </a:srgbClr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4" name="Text 1"/>
          <p:cNvSpPr/>
          <p:nvPr/>
        </p:nvSpPr>
        <p:spPr>
          <a:xfrm>
            <a:off x="570905" y="709255"/>
            <a:ext cx="3434120" cy="4292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4000" b="1" dirty="0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PEYRONIE</a:t>
            </a:r>
            <a:endParaRPr lang="en-US" sz="4000" b="1" dirty="0">
              <a:latin typeface="Skeena Display" pitchFamily="2" charset="0"/>
            </a:endParaRPr>
          </a:p>
        </p:txBody>
      </p:sp>
      <p:sp>
        <p:nvSpPr>
          <p:cNvPr id="5" name="Text 2"/>
          <p:cNvSpPr/>
          <p:nvPr/>
        </p:nvSpPr>
        <p:spPr>
          <a:xfrm>
            <a:off x="570905" y="1383149"/>
            <a:ext cx="13488591" cy="2609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b="1" i="1" dirty="0">
                <a:solidFill>
                  <a:srgbClr val="3B3535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AGUDA= DOLOR; ESTABLE: 3-6 MESES</a:t>
            </a:r>
            <a:endParaRPr lang="en-US" dirty="0">
              <a:latin typeface="Skeena Display" pitchFamily="2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570905" y="1888808"/>
            <a:ext cx="5301615" cy="4292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800" b="1" dirty="0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Manejo del Dolor (Fase Aguda)</a:t>
            </a:r>
            <a:endParaRPr lang="en-US" sz="2800" b="1" dirty="0">
              <a:latin typeface="Skeena Display" pitchFamily="2" charset="0"/>
            </a:endParaRPr>
          </a:p>
        </p:txBody>
      </p:sp>
      <p:sp>
        <p:nvSpPr>
          <p:cNvPr id="7" name="Text 4"/>
          <p:cNvSpPr/>
          <p:nvPr/>
        </p:nvSpPr>
        <p:spPr>
          <a:xfrm>
            <a:off x="570905" y="2562701"/>
            <a:ext cx="13488591" cy="2609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050"/>
              </a:lnSpc>
              <a:buSzPct val="100000"/>
              <a:buChar char="•"/>
            </a:pPr>
            <a:r>
              <a:rPr lang="en-US" sz="2400" dirty="0">
                <a:solidFill>
                  <a:srgbClr val="FF0000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AINEs para tratar el dolor peneano en la fase aguda</a:t>
            </a:r>
            <a:r>
              <a:rPr lang="en-US" sz="1600" dirty="0">
                <a:solidFill>
                  <a:srgbClr val="3B3535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 (</a:t>
            </a:r>
            <a:r>
              <a:rPr lang="en-US" sz="1600" b="1" dirty="0">
                <a:solidFill>
                  <a:srgbClr val="3B3535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Recomendación Fuerte</a:t>
            </a:r>
            <a:r>
              <a:rPr lang="en-US" sz="1600" dirty="0">
                <a:solidFill>
                  <a:srgbClr val="3B3535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)</a:t>
            </a:r>
            <a:endParaRPr lang="en-US" sz="1600" dirty="0">
              <a:latin typeface="Skeena Display" pitchFamily="2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570905" y="2880717"/>
            <a:ext cx="13488591" cy="2609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050"/>
              </a:lnSpc>
              <a:buSzPct val="100000"/>
              <a:buChar char="•"/>
            </a:pPr>
            <a:r>
              <a:rPr lang="en-US" sz="1600" dirty="0">
                <a:solidFill>
                  <a:srgbClr val="3B3535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Terapia de ondas de choque extracorpóreas (ESWT) para aliviar el dolor peneano en la fase aguda (</a:t>
            </a:r>
            <a:r>
              <a:rPr lang="en-US" sz="1600" b="1" dirty="0">
                <a:solidFill>
                  <a:srgbClr val="3B3535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Recomendación Débil</a:t>
            </a:r>
            <a:r>
              <a:rPr lang="en-US" sz="1600" dirty="0">
                <a:solidFill>
                  <a:srgbClr val="3B3535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); </a:t>
            </a:r>
            <a:r>
              <a:rPr lang="en-US" sz="1600" b="1" dirty="0">
                <a:solidFill>
                  <a:srgbClr val="FF0000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NO PARA MEJORAR LA CURVATURA</a:t>
            </a:r>
            <a:r>
              <a:rPr lang="en-US" sz="1400" b="1" dirty="0">
                <a:solidFill>
                  <a:srgbClr val="FF0000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.</a:t>
            </a:r>
            <a:endParaRPr lang="en-US" sz="1400" dirty="0">
              <a:solidFill>
                <a:srgbClr val="FF0000"/>
              </a:solidFill>
              <a:latin typeface="Skeena Display" pitchFamily="2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570905" y="3386376"/>
            <a:ext cx="5033963" cy="4292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700" b="1" dirty="0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Función Eréctil / Penetración</a:t>
            </a:r>
            <a:endParaRPr lang="en-US" sz="2700" b="1" dirty="0">
              <a:latin typeface="Skeena Display" pitchFamily="2" charset="0"/>
            </a:endParaRPr>
          </a:p>
        </p:txBody>
      </p:sp>
      <p:sp>
        <p:nvSpPr>
          <p:cNvPr id="10" name="Text 7"/>
          <p:cNvSpPr/>
          <p:nvPr/>
        </p:nvSpPr>
        <p:spPr>
          <a:xfrm>
            <a:off x="570905" y="4060269"/>
            <a:ext cx="13488591" cy="2609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050"/>
              </a:lnSpc>
              <a:buSzPct val="100000"/>
              <a:buChar char="•"/>
            </a:pPr>
            <a:r>
              <a:rPr lang="en-US" sz="1600" dirty="0">
                <a:solidFill>
                  <a:srgbClr val="3B3535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Usar inhibidores de la PDE5 para tratar la disfunción eréctil concomitante o cuando la curvatura impide la penetración </a:t>
            </a:r>
            <a:r>
              <a:rPr lang="en-US" sz="1600" b="1" dirty="0">
                <a:solidFill>
                  <a:srgbClr val="3B3535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(Recomendación Débil)</a:t>
            </a:r>
            <a:endParaRPr lang="en-US" sz="1600" b="1" dirty="0">
              <a:latin typeface="Skeena Display" pitchFamily="2" charset="0"/>
            </a:endParaRPr>
          </a:p>
        </p:txBody>
      </p:sp>
      <p:sp>
        <p:nvSpPr>
          <p:cNvPr id="11" name="Text 8"/>
          <p:cNvSpPr/>
          <p:nvPr/>
        </p:nvSpPr>
        <p:spPr>
          <a:xfrm>
            <a:off x="570905" y="4565928"/>
            <a:ext cx="8792170" cy="4292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700" b="1" dirty="0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Terapias Intralesionales (para enfermedad estable)</a:t>
            </a:r>
            <a:endParaRPr lang="en-US" sz="2700" b="1" dirty="0">
              <a:latin typeface="Skeena Display" pitchFamily="2" charset="0"/>
            </a:endParaRPr>
          </a:p>
        </p:txBody>
      </p:sp>
      <p:sp>
        <p:nvSpPr>
          <p:cNvPr id="12" name="Text 9"/>
          <p:cNvSpPr/>
          <p:nvPr/>
        </p:nvSpPr>
        <p:spPr>
          <a:xfrm>
            <a:off x="570905" y="5239822"/>
            <a:ext cx="13488591" cy="2609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050"/>
              </a:lnSpc>
              <a:buSzPct val="100000"/>
              <a:buChar char="•"/>
            </a:pPr>
            <a:r>
              <a:rPr lang="en-US" sz="1600" dirty="0">
                <a:solidFill>
                  <a:srgbClr val="3B3535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Ofrecer interferón α-2b para curvatura dorsal o lateral estable &gt;30° en pacientes que buscan una opción mínimamente invasiva (</a:t>
            </a:r>
            <a:r>
              <a:rPr lang="en-US" sz="1600" b="1" dirty="0">
                <a:solidFill>
                  <a:srgbClr val="3B3535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Recomendación Débil</a:t>
            </a:r>
            <a:r>
              <a:rPr lang="en-US" sz="1400" dirty="0">
                <a:solidFill>
                  <a:srgbClr val="3B3535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)</a:t>
            </a:r>
            <a:endParaRPr lang="en-US" sz="1400" dirty="0">
              <a:latin typeface="Skeena Display" pitchFamily="2" charset="0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570905" y="5557838"/>
            <a:ext cx="13488591" cy="5219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050"/>
              </a:lnSpc>
              <a:buSzPct val="100000"/>
              <a:buChar char="•"/>
            </a:pPr>
            <a:r>
              <a:rPr lang="en-US" sz="1600" dirty="0">
                <a:solidFill>
                  <a:srgbClr val="3B3535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Ofrecer Colagenasa Clostridium Histolyticum (CCH) </a:t>
            </a:r>
            <a:r>
              <a:rPr lang="en-US" sz="2000" dirty="0">
                <a:solidFill>
                  <a:srgbClr val="FF0000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para EP estable con curvatura dorsal/lateral &gt;30</a:t>
            </a:r>
            <a:r>
              <a:rPr lang="en-US" sz="1600" dirty="0">
                <a:solidFill>
                  <a:srgbClr val="3B3535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° en pacientes que solicitan tratamiento no quirúrgico, a pesar del alto efecto placebo </a:t>
            </a:r>
            <a:r>
              <a:rPr lang="en-US" sz="1600" b="1" dirty="0">
                <a:solidFill>
                  <a:srgbClr val="3B3535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(Recomendación Fuerte</a:t>
            </a:r>
            <a:r>
              <a:rPr lang="en-US" sz="1400" b="1" dirty="0">
                <a:solidFill>
                  <a:srgbClr val="3B3535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)</a:t>
            </a:r>
            <a:endParaRPr lang="en-US" sz="1400" b="1" dirty="0">
              <a:latin typeface="Skeena Display" pitchFamily="2" charset="0"/>
            </a:endParaRPr>
          </a:p>
        </p:txBody>
      </p:sp>
      <p:sp>
        <p:nvSpPr>
          <p:cNvPr id="14" name="Text 11"/>
          <p:cNvSpPr/>
          <p:nvPr/>
        </p:nvSpPr>
        <p:spPr>
          <a:xfrm>
            <a:off x="570905" y="6324481"/>
            <a:ext cx="3434120" cy="4292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700" b="1" dirty="0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Terapia Mecánica</a:t>
            </a:r>
            <a:endParaRPr lang="en-US" sz="2700" b="1" dirty="0">
              <a:latin typeface="Skeena Display" pitchFamily="2" charset="0"/>
            </a:endParaRPr>
          </a:p>
        </p:txBody>
      </p:sp>
      <p:sp>
        <p:nvSpPr>
          <p:cNvPr id="15" name="Text 12"/>
          <p:cNvSpPr/>
          <p:nvPr/>
        </p:nvSpPr>
        <p:spPr>
          <a:xfrm>
            <a:off x="570905" y="6998375"/>
            <a:ext cx="13488591" cy="5219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050"/>
              </a:lnSpc>
              <a:buSzPct val="100000"/>
              <a:buChar char="•"/>
            </a:pPr>
            <a:r>
              <a:rPr lang="en-US" sz="16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Ofrecer dispositivos de tracción peneana o dispositivos de vacío para reducir la deformidad o como parte de la terapia multimodal (evidencia limitada) (</a:t>
            </a:r>
            <a:r>
              <a:rPr lang="en-US" sz="160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Recomendación Débil</a:t>
            </a:r>
            <a:r>
              <a:rPr lang="en-US" sz="16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)</a:t>
            </a:r>
            <a:endParaRPr lang="en-US" sz="1600" dirty="0">
              <a:latin typeface="Skeena" pitchFamily="2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B1693060-3029-F564-82E3-AE669CC545B7}"/>
              </a:ext>
            </a:extLst>
          </p:cNvPr>
          <p:cNvSpPr/>
          <p:nvPr/>
        </p:nvSpPr>
        <p:spPr>
          <a:xfrm>
            <a:off x="1764506" y="1328738"/>
            <a:ext cx="4557713" cy="2478881"/>
          </a:xfrm>
          <a:custGeom>
            <a:avLst/>
            <a:gdLst>
              <a:gd name="connsiteX0" fmla="*/ 0 w 4557713"/>
              <a:gd name="connsiteY0" fmla="*/ 0 h 2478881"/>
              <a:gd name="connsiteX1" fmla="*/ 559948 w 4557713"/>
              <a:gd name="connsiteY1" fmla="*/ 0 h 2478881"/>
              <a:gd name="connsiteX2" fmla="*/ 1211049 w 4557713"/>
              <a:gd name="connsiteY2" fmla="*/ 0 h 2478881"/>
              <a:gd name="connsiteX3" fmla="*/ 1953306 w 4557713"/>
              <a:gd name="connsiteY3" fmla="*/ 0 h 2478881"/>
              <a:gd name="connsiteX4" fmla="*/ 2558830 w 4557713"/>
              <a:gd name="connsiteY4" fmla="*/ 0 h 2478881"/>
              <a:gd name="connsiteX5" fmla="*/ 3209932 w 4557713"/>
              <a:gd name="connsiteY5" fmla="*/ 0 h 2478881"/>
              <a:gd name="connsiteX6" fmla="*/ 3769880 w 4557713"/>
              <a:gd name="connsiteY6" fmla="*/ 0 h 2478881"/>
              <a:gd name="connsiteX7" fmla="*/ 4557713 w 4557713"/>
              <a:gd name="connsiteY7" fmla="*/ 0 h 2478881"/>
              <a:gd name="connsiteX8" fmla="*/ 4557713 w 4557713"/>
              <a:gd name="connsiteY8" fmla="*/ 545354 h 2478881"/>
              <a:gd name="connsiteX9" fmla="*/ 4557713 w 4557713"/>
              <a:gd name="connsiteY9" fmla="*/ 1090708 h 2478881"/>
              <a:gd name="connsiteX10" fmla="*/ 4557713 w 4557713"/>
              <a:gd name="connsiteY10" fmla="*/ 1636061 h 2478881"/>
              <a:gd name="connsiteX11" fmla="*/ 4557713 w 4557713"/>
              <a:gd name="connsiteY11" fmla="*/ 2478881 h 2478881"/>
              <a:gd name="connsiteX12" fmla="*/ 3861034 w 4557713"/>
              <a:gd name="connsiteY12" fmla="*/ 2478881 h 2478881"/>
              <a:gd name="connsiteX13" fmla="*/ 3346664 w 4557713"/>
              <a:gd name="connsiteY13" fmla="*/ 2478881 h 2478881"/>
              <a:gd name="connsiteX14" fmla="*/ 2741139 w 4557713"/>
              <a:gd name="connsiteY14" fmla="*/ 2478881 h 2478881"/>
              <a:gd name="connsiteX15" fmla="*/ 2181191 w 4557713"/>
              <a:gd name="connsiteY15" fmla="*/ 2478881 h 2478881"/>
              <a:gd name="connsiteX16" fmla="*/ 1530089 w 4557713"/>
              <a:gd name="connsiteY16" fmla="*/ 2478881 h 2478881"/>
              <a:gd name="connsiteX17" fmla="*/ 878988 w 4557713"/>
              <a:gd name="connsiteY17" fmla="*/ 2478881 h 2478881"/>
              <a:gd name="connsiteX18" fmla="*/ 0 w 4557713"/>
              <a:gd name="connsiteY18" fmla="*/ 2478881 h 2478881"/>
              <a:gd name="connsiteX19" fmla="*/ 0 w 4557713"/>
              <a:gd name="connsiteY19" fmla="*/ 1809583 h 2478881"/>
              <a:gd name="connsiteX20" fmla="*/ 0 w 4557713"/>
              <a:gd name="connsiteY20" fmla="*/ 1165074 h 2478881"/>
              <a:gd name="connsiteX21" fmla="*/ 0 w 4557713"/>
              <a:gd name="connsiteY21" fmla="*/ 0 h 2478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557713" h="2478881" fill="none" extrusionOk="0">
                <a:moveTo>
                  <a:pt x="0" y="0"/>
                </a:moveTo>
                <a:cubicBezTo>
                  <a:pt x="157271" y="-26985"/>
                  <a:pt x="357506" y="9689"/>
                  <a:pt x="559948" y="0"/>
                </a:cubicBezTo>
                <a:cubicBezTo>
                  <a:pt x="762390" y="-9689"/>
                  <a:pt x="925338" y="3943"/>
                  <a:pt x="1211049" y="0"/>
                </a:cubicBezTo>
                <a:cubicBezTo>
                  <a:pt x="1496760" y="-3943"/>
                  <a:pt x="1734543" y="-11487"/>
                  <a:pt x="1953306" y="0"/>
                </a:cubicBezTo>
                <a:cubicBezTo>
                  <a:pt x="2172069" y="11487"/>
                  <a:pt x="2298961" y="483"/>
                  <a:pt x="2558830" y="0"/>
                </a:cubicBezTo>
                <a:cubicBezTo>
                  <a:pt x="2818699" y="-483"/>
                  <a:pt x="3053158" y="6630"/>
                  <a:pt x="3209932" y="0"/>
                </a:cubicBezTo>
                <a:cubicBezTo>
                  <a:pt x="3366706" y="-6630"/>
                  <a:pt x="3636679" y="-17983"/>
                  <a:pt x="3769880" y="0"/>
                </a:cubicBezTo>
                <a:cubicBezTo>
                  <a:pt x="3903081" y="17983"/>
                  <a:pt x="4229651" y="-23535"/>
                  <a:pt x="4557713" y="0"/>
                </a:cubicBezTo>
                <a:cubicBezTo>
                  <a:pt x="4569169" y="257098"/>
                  <a:pt x="4581375" y="377589"/>
                  <a:pt x="4557713" y="545354"/>
                </a:cubicBezTo>
                <a:cubicBezTo>
                  <a:pt x="4534051" y="713119"/>
                  <a:pt x="4583674" y="964959"/>
                  <a:pt x="4557713" y="1090708"/>
                </a:cubicBezTo>
                <a:cubicBezTo>
                  <a:pt x="4531752" y="1216457"/>
                  <a:pt x="4550301" y="1378127"/>
                  <a:pt x="4557713" y="1636061"/>
                </a:cubicBezTo>
                <a:cubicBezTo>
                  <a:pt x="4565125" y="1893995"/>
                  <a:pt x="4580081" y="2216032"/>
                  <a:pt x="4557713" y="2478881"/>
                </a:cubicBezTo>
                <a:cubicBezTo>
                  <a:pt x="4351310" y="2463156"/>
                  <a:pt x="4086640" y="2508406"/>
                  <a:pt x="3861034" y="2478881"/>
                </a:cubicBezTo>
                <a:cubicBezTo>
                  <a:pt x="3635428" y="2449356"/>
                  <a:pt x="3470914" y="2497153"/>
                  <a:pt x="3346664" y="2478881"/>
                </a:cubicBezTo>
                <a:cubicBezTo>
                  <a:pt x="3222414" y="2460610"/>
                  <a:pt x="2982480" y="2481758"/>
                  <a:pt x="2741139" y="2478881"/>
                </a:cubicBezTo>
                <a:cubicBezTo>
                  <a:pt x="2499798" y="2476004"/>
                  <a:pt x="2370508" y="2490893"/>
                  <a:pt x="2181191" y="2478881"/>
                </a:cubicBezTo>
                <a:cubicBezTo>
                  <a:pt x="1991874" y="2466869"/>
                  <a:pt x="1715988" y="2484794"/>
                  <a:pt x="1530089" y="2478881"/>
                </a:cubicBezTo>
                <a:cubicBezTo>
                  <a:pt x="1344190" y="2472968"/>
                  <a:pt x="1019662" y="2487698"/>
                  <a:pt x="878988" y="2478881"/>
                </a:cubicBezTo>
                <a:cubicBezTo>
                  <a:pt x="738314" y="2470064"/>
                  <a:pt x="317509" y="2454368"/>
                  <a:pt x="0" y="2478881"/>
                </a:cubicBezTo>
                <a:cubicBezTo>
                  <a:pt x="-5076" y="2154324"/>
                  <a:pt x="-2365" y="2040537"/>
                  <a:pt x="0" y="1809583"/>
                </a:cubicBezTo>
                <a:cubicBezTo>
                  <a:pt x="2365" y="1578629"/>
                  <a:pt x="17941" y="1482651"/>
                  <a:pt x="0" y="1165074"/>
                </a:cubicBezTo>
                <a:cubicBezTo>
                  <a:pt x="-17941" y="847497"/>
                  <a:pt x="26745" y="487092"/>
                  <a:pt x="0" y="0"/>
                </a:cubicBezTo>
                <a:close/>
              </a:path>
              <a:path w="4557713" h="2478881" stroke="0" extrusionOk="0">
                <a:moveTo>
                  <a:pt x="0" y="0"/>
                </a:moveTo>
                <a:cubicBezTo>
                  <a:pt x="296988" y="-29476"/>
                  <a:pt x="352791" y="-14395"/>
                  <a:pt x="605525" y="0"/>
                </a:cubicBezTo>
                <a:cubicBezTo>
                  <a:pt x="858259" y="14395"/>
                  <a:pt x="1065243" y="-29325"/>
                  <a:pt x="1211049" y="0"/>
                </a:cubicBezTo>
                <a:cubicBezTo>
                  <a:pt x="1356855" y="29325"/>
                  <a:pt x="1738319" y="-32000"/>
                  <a:pt x="1953306" y="0"/>
                </a:cubicBezTo>
                <a:cubicBezTo>
                  <a:pt x="2168293" y="32000"/>
                  <a:pt x="2364458" y="-18450"/>
                  <a:pt x="2604407" y="0"/>
                </a:cubicBezTo>
                <a:cubicBezTo>
                  <a:pt x="2844356" y="18450"/>
                  <a:pt x="3156337" y="19790"/>
                  <a:pt x="3346664" y="0"/>
                </a:cubicBezTo>
                <a:cubicBezTo>
                  <a:pt x="3536991" y="-19790"/>
                  <a:pt x="4155514" y="-18469"/>
                  <a:pt x="4557713" y="0"/>
                </a:cubicBezTo>
                <a:cubicBezTo>
                  <a:pt x="4555003" y="260774"/>
                  <a:pt x="4529343" y="400832"/>
                  <a:pt x="4557713" y="619720"/>
                </a:cubicBezTo>
                <a:cubicBezTo>
                  <a:pt x="4586083" y="838608"/>
                  <a:pt x="4573797" y="1090716"/>
                  <a:pt x="4557713" y="1289018"/>
                </a:cubicBezTo>
                <a:cubicBezTo>
                  <a:pt x="4541629" y="1487320"/>
                  <a:pt x="4528064" y="1755353"/>
                  <a:pt x="4557713" y="1933527"/>
                </a:cubicBezTo>
                <a:cubicBezTo>
                  <a:pt x="4587362" y="2111701"/>
                  <a:pt x="4550886" y="2366383"/>
                  <a:pt x="4557713" y="2478881"/>
                </a:cubicBezTo>
                <a:cubicBezTo>
                  <a:pt x="4413009" y="2459032"/>
                  <a:pt x="4216597" y="2463861"/>
                  <a:pt x="4043343" y="2478881"/>
                </a:cubicBezTo>
                <a:cubicBezTo>
                  <a:pt x="3870089" y="2493902"/>
                  <a:pt x="3703151" y="2485889"/>
                  <a:pt x="3392241" y="2478881"/>
                </a:cubicBezTo>
                <a:cubicBezTo>
                  <a:pt x="3081331" y="2471873"/>
                  <a:pt x="2898027" y="2446505"/>
                  <a:pt x="2695562" y="2478881"/>
                </a:cubicBezTo>
                <a:cubicBezTo>
                  <a:pt x="2493097" y="2511257"/>
                  <a:pt x="2188825" y="2500996"/>
                  <a:pt x="2044460" y="2478881"/>
                </a:cubicBezTo>
                <a:cubicBezTo>
                  <a:pt x="1900095" y="2456766"/>
                  <a:pt x="1696307" y="2468839"/>
                  <a:pt x="1393358" y="2478881"/>
                </a:cubicBezTo>
                <a:cubicBezTo>
                  <a:pt x="1090409" y="2488923"/>
                  <a:pt x="1068641" y="2455635"/>
                  <a:pt x="833410" y="2478881"/>
                </a:cubicBezTo>
                <a:cubicBezTo>
                  <a:pt x="598179" y="2502127"/>
                  <a:pt x="273755" y="2464884"/>
                  <a:pt x="0" y="2478881"/>
                </a:cubicBezTo>
                <a:cubicBezTo>
                  <a:pt x="-2920" y="2165282"/>
                  <a:pt x="-18926" y="2098368"/>
                  <a:pt x="0" y="1834372"/>
                </a:cubicBezTo>
                <a:cubicBezTo>
                  <a:pt x="18926" y="1570376"/>
                  <a:pt x="-6447" y="1418329"/>
                  <a:pt x="0" y="1289018"/>
                </a:cubicBezTo>
                <a:cubicBezTo>
                  <a:pt x="6447" y="1159707"/>
                  <a:pt x="-5269" y="949309"/>
                  <a:pt x="0" y="694087"/>
                </a:cubicBezTo>
                <a:cubicBezTo>
                  <a:pt x="5269" y="438865"/>
                  <a:pt x="-29854" y="219434"/>
                  <a:pt x="0" y="0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20559253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6000" dirty="0"/>
              <a:t>PREGUNTA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DBF8CDFF-2099-86EA-2D11-CACE4C85E4A4}"/>
              </a:ext>
            </a:extLst>
          </p:cNvPr>
          <p:cNvSpPr/>
          <p:nvPr/>
        </p:nvSpPr>
        <p:spPr>
          <a:xfrm>
            <a:off x="6917531" y="4114800"/>
            <a:ext cx="4557713" cy="2478881"/>
          </a:xfrm>
          <a:custGeom>
            <a:avLst/>
            <a:gdLst>
              <a:gd name="connsiteX0" fmla="*/ 0 w 4557713"/>
              <a:gd name="connsiteY0" fmla="*/ 0 h 2478881"/>
              <a:gd name="connsiteX1" fmla="*/ 651102 w 4557713"/>
              <a:gd name="connsiteY1" fmla="*/ 0 h 2478881"/>
              <a:gd name="connsiteX2" fmla="*/ 1165472 w 4557713"/>
              <a:gd name="connsiteY2" fmla="*/ 0 h 2478881"/>
              <a:gd name="connsiteX3" fmla="*/ 1862151 w 4557713"/>
              <a:gd name="connsiteY3" fmla="*/ 0 h 2478881"/>
              <a:gd name="connsiteX4" fmla="*/ 2467676 w 4557713"/>
              <a:gd name="connsiteY4" fmla="*/ 0 h 2478881"/>
              <a:gd name="connsiteX5" fmla="*/ 3209932 w 4557713"/>
              <a:gd name="connsiteY5" fmla="*/ 0 h 2478881"/>
              <a:gd name="connsiteX6" fmla="*/ 3724303 w 4557713"/>
              <a:gd name="connsiteY6" fmla="*/ 0 h 2478881"/>
              <a:gd name="connsiteX7" fmla="*/ 4557713 w 4557713"/>
              <a:gd name="connsiteY7" fmla="*/ 0 h 2478881"/>
              <a:gd name="connsiteX8" fmla="*/ 4557713 w 4557713"/>
              <a:gd name="connsiteY8" fmla="*/ 594931 h 2478881"/>
              <a:gd name="connsiteX9" fmla="*/ 4557713 w 4557713"/>
              <a:gd name="connsiteY9" fmla="*/ 1239441 h 2478881"/>
              <a:gd name="connsiteX10" fmla="*/ 4557713 w 4557713"/>
              <a:gd name="connsiteY10" fmla="*/ 1834372 h 2478881"/>
              <a:gd name="connsiteX11" fmla="*/ 4557713 w 4557713"/>
              <a:gd name="connsiteY11" fmla="*/ 2478881 h 2478881"/>
              <a:gd name="connsiteX12" fmla="*/ 3906611 w 4557713"/>
              <a:gd name="connsiteY12" fmla="*/ 2478881 h 2478881"/>
              <a:gd name="connsiteX13" fmla="*/ 3392241 w 4557713"/>
              <a:gd name="connsiteY13" fmla="*/ 2478881 h 2478881"/>
              <a:gd name="connsiteX14" fmla="*/ 2786716 w 4557713"/>
              <a:gd name="connsiteY14" fmla="*/ 2478881 h 2478881"/>
              <a:gd name="connsiteX15" fmla="*/ 2181191 w 4557713"/>
              <a:gd name="connsiteY15" fmla="*/ 2478881 h 2478881"/>
              <a:gd name="connsiteX16" fmla="*/ 1530089 w 4557713"/>
              <a:gd name="connsiteY16" fmla="*/ 2478881 h 2478881"/>
              <a:gd name="connsiteX17" fmla="*/ 787833 w 4557713"/>
              <a:gd name="connsiteY17" fmla="*/ 2478881 h 2478881"/>
              <a:gd name="connsiteX18" fmla="*/ 0 w 4557713"/>
              <a:gd name="connsiteY18" fmla="*/ 2478881 h 2478881"/>
              <a:gd name="connsiteX19" fmla="*/ 0 w 4557713"/>
              <a:gd name="connsiteY19" fmla="*/ 1809583 h 2478881"/>
              <a:gd name="connsiteX20" fmla="*/ 0 w 4557713"/>
              <a:gd name="connsiteY20" fmla="*/ 1264229 h 2478881"/>
              <a:gd name="connsiteX21" fmla="*/ 0 w 4557713"/>
              <a:gd name="connsiteY21" fmla="*/ 619720 h 2478881"/>
              <a:gd name="connsiteX22" fmla="*/ 0 w 4557713"/>
              <a:gd name="connsiteY22" fmla="*/ 0 h 2478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557713" h="2478881" fill="none" extrusionOk="0">
                <a:moveTo>
                  <a:pt x="0" y="0"/>
                </a:moveTo>
                <a:cubicBezTo>
                  <a:pt x="218815" y="-2418"/>
                  <a:pt x="342271" y="-23329"/>
                  <a:pt x="651102" y="0"/>
                </a:cubicBezTo>
                <a:cubicBezTo>
                  <a:pt x="959933" y="23329"/>
                  <a:pt x="1060245" y="19584"/>
                  <a:pt x="1165472" y="0"/>
                </a:cubicBezTo>
                <a:cubicBezTo>
                  <a:pt x="1270699" y="-19584"/>
                  <a:pt x="1675968" y="3530"/>
                  <a:pt x="1862151" y="0"/>
                </a:cubicBezTo>
                <a:cubicBezTo>
                  <a:pt x="2048334" y="-3530"/>
                  <a:pt x="2233860" y="-8410"/>
                  <a:pt x="2467676" y="0"/>
                </a:cubicBezTo>
                <a:cubicBezTo>
                  <a:pt x="2701493" y="8410"/>
                  <a:pt x="3038488" y="-23361"/>
                  <a:pt x="3209932" y="0"/>
                </a:cubicBezTo>
                <a:cubicBezTo>
                  <a:pt x="3381376" y="23361"/>
                  <a:pt x="3519916" y="25126"/>
                  <a:pt x="3724303" y="0"/>
                </a:cubicBezTo>
                <a:cubicBezTo>
                  <a:pt x="3928690" y="-25126"/>
                  <a:pt x="4236727" y="-1391"/>
                  <a:pt x="4557713" y="0"/>
                </a:cubicBezTo>
                <a:cubicBezTo>
                  <a:pt x="4552199" y="261019"/>
                  <a:pt x="4527992" y="393694"/>
                  <a:pt x="4557713" y="594931"/>
                </a:cubicBezTo>
                <a:cubicBezTo>
                  <a:pt x="4587434" y="796168"/>
                  <a:pt x="4565297" y="1032600"/>
                  <a:pt x="4557713" y="1239441"/>
                </a:cubicBezTo>
                <a:cubicBezTo>
                  <a:pt x="4550130" y="1446282"/>
                  <a:pt x="4575122" y="1589598"/>
                  <a:pt x="4557713" y="1834372"/>
                </a:cubicBezTo>
                <a:cubicBezTo>
                  <a:pt x="4540304" y="2079146"/>
                  <a:pt x="4567031" y="2239544"/>
                  <a:pt x="4557713" y="2478881"/>
                </a:cubicBezTo>
                <a:cubicBezTo>
                  <a:pt x="4272839" y="2492955"/>
                  <a:pt x="4125902" y="2455910"/>
                  <a:pt x="3906611" y="2478881"/>
                </a:cubicBezTo>
                <a:cubicBezTo>
                  <a:pt x="3687320" y="2501852"/>
                  <a:pt x="3622974" y="2455493"/>
                  <a:pt x="3392241" y="2478881"/>
                </a:cubicBezTo>
                <a:cubicBezTo>
                  <a:pt x="3161508" y="2502270"/>
                  <a:pt x="3047321" y="2503271"/>
                  <a:pt x="2786716" y="2478881"/>
                </a:cubicBezTo>
                <a:cubicBezTo>
                  <a:pt x="2526112" y="2454491"/>
                  <a:pt x="2448162" y="2455843"/>
                  <a:pt x="2181191" y="2478881"/>
                </a:cubicBezTo>
                <a:cubicBezTo>
                  <a:pt x="1914220" y="2501919"/>
                  <a:pt x="1781697" y="2462056"/>
                  <a:pt x="1530089" y="2478881"/>
                </a:cubicBezTo>
                <a:cubicBezTo>
                  <a:pt x="1278481" y="2495706"/>
                  <a:pt x="1104634" y="2486178"/>
                  <a:pt x="787833" y="2478881"/>
                </a:cubicBezTo>
                <a:cubicBezTo>
                  <a:pt x="471032" y="2471584"/>
                  <a:pt x="352562" y="2439770"/>
                  <a:pt x="0" y="2478881"/>
                </a:cubicBezTo>
                <a:cubicBezTo>
                  <a:pt x="-24051" y="2294009"/>
                  <a:pt x="-6765" y="2057705"/>
                  <a:pt x="0" y="1809583"/>
                </a:cubicBezTo>
                <a:cubicBezTo>
                  <a:pt x="6765" y="1561461"/>
                  <a:pt x="16327" y="1459532"/>
                  <a:pt x="0" y="1264229"/>
                </a:cubicBezTo>
                <a:cubicBezTo>
                  <a:pt x="-16327" y="1068926"/>
                  <a:pt x="-23298" y="886998"/>
                  <a:pt x="0" y="619720"/>
                </a:cubicBezTo>
                <a:cubicBezTo>
                  <a:pt x="23298" y="352442"/>
                  <a:pt x="-18566" y="171919"/>
                  <a:pt x="0" y="0"/>
                </a:cubicBezTo>
                <a:close/>
              </a:path>
              <a:path w="4557713" h="2478881" stroke="0" extrusionOk="0">
                <a:moveTo>
                  <a:pt x="0" y="0"/>
                </a:moveTo>
                <a:cubicBezTo>
                  <a:pt x="326206" y="19010"/>
                  <a:pt x="379892" y="-27428"/>
                  <a:pt x="696679" y="0"/>
                </a:cubicBezTo>
                <a:cubicBezTo>
                  <a:pt x="1013466" y="27428"/>
                  <a:pt x="1156236" y="-24034"/>
                  <a:pt x="1347781" y="0"/>
                </a:cubicBezTo>
                <a:cubicBezTo>
                  <a:pt x="1539326" y="24034"/>
                  <a:pt x="1725409" y="-14801"/>
                  <a:pt x="1862151" y="0"/>
                </a:cubicBezTo>
                <a:cubicBezTo>
                  <a:pt x="1998893" y="14801"/>
                  <a:pt x="2264190" y="-30599"/>
                  <a:pt x="2604407" y="0"/>
                </a:cubicBezTo>
                <a:cubicBezTo>
                  <a:pt x="2944624" y="30599"/>
                  <a:pt x="3046177" y="-27090"/>
                  <a:pt x="3164355" y="0"/>
                </a:cubicBezTo>
                <a:cubicBezTo>
                  <a:pt x="3282533" y="27090"/>
                  <a:pt x="3708483" y="-18756"/>
                  <a:pt x="3906611" y="0"/>
                </a:cubicBezTo>
                <a:cubicBezTo>
                  <a:pt x="4104739" y="18756"/>
                  <a:pt x="4337434" y="-888"/>
                  <a:pt x="4557713" y="0"/>
                </a:cubicBezTo>
                <a:cubicBezTo>
                  <a:pt x="4536592" y="152394"/>
                  <a:pt x="4539558" y="360458"/>
                  <a:pt x="4557713" y="545354"/>
                </a:cubicBezTo>
                <a:cubicBezTo>
                  <a:pt x="4575868" y="730250"/>
                  <a:pt x="4546428" y="989180"/>
                  <a:pt x="4557713" y="1165074"/>
                </a:cubicBezTo>
                <a:cubicBezTo>
                  <a:pt x="4568998" y="1340968"/>
                  <a:pt x="4535171" y="1577158"/>
                  <a:pt x="4557713" y="1735217"/>
                </a:cubicBezTo>
                <a:cubicBezTo>
                  <a:pt x="4580255" y="1893276"/>
                  <a:pt x="4523343" y="2213073"/>
                  <a:pt x="4557713" y="2478881"/>
                </a:cubicBezTo>
                <a:cubicBezTo>
                  <a:pt x="4252598" y="2502114"/>
                  <a:pt x="4021178" y="2479743"/>
                  <a:pt x="3861034" y="2478881"/>
                </a:cubicBezTo>
                <a:cubicBezTo>
                  <a:pt x="3700890" y="2478019"/>
                  <a:pt x="3483137" y="2500183"/>
                  <a:pt x="3301086" y="2478881"/>
                </a:cubicBezTo>
                <a:cubicBezTo>
                  <a:pt x="3119035" y="2457579"/>
                  <a:pt x="2966347" y="2455423"/>
                  <a:pt x="2695562" y="2478881"/>
                </a:cubicBezTo>
                <a:cubicBezTo>
                  <a:pt x="2424777" y="2502339"/>
                  <a:pt x="2337346" y="2505015"/>
                  <a:pt x="2044460" y="2478881"/>
                </a:cubicBezTo>
                <a:cubicBezTo>
                  <a:pt x="1751574" y="2452747"/>
                  <a:pt x="1691792" y="2477599"/>
                  <a:pt x="1530089" y="2478881"/>
                </a:cubicBezTo>
                <a:cubicBezTo>
                  <a:pt x="1368386" y="2480163"/>
                  <a:pt x="1093594" y="2469271"/>
                  <a:pt x="878988" y="2478881"/>
                </a:cubicBezTo>
                <a:cubicBezTo>
                  <a:pt x="664382" y="2488491"/>
                  <a:pt x="378453" y="2480219"/>
                  <a:pt x="0" y="2478881"/>
                </a:cubicBezTo>
                <a:cubicBezTo>
                  <a:pt x="-25281" y="2251882"/>
                  <a:pt x="-22744" y="2042636"/>
                  <a:pt x="0" y="1834372"/>
                </a:cubicBezTo>
                <a:cubicBezTo>
                  <a:pt x="22744" y="1626108"/>
                  <a:pt x="-18445" y="1379699"/>
                  <a:pt x="0" y="1264229"/>
                </a:cubicBezTo>
                <a:cubicBezTo>
                  <a:pt x="18445" y="1148759"/>
                  <a:pt x="-19093" y="839100"/>
                  <a:pt x="0" y="694087"/>
                </a:cubicBezTo>
                <a:cubicBezTo>
                  <a:pt x="19093" y="549074"/>
                  <a:pt x="-21958" y="241344"/>
                  <a:pt x="0" y="0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2080349961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5400" dirty="0"/>
              <a:t>BULLET POINTS</a:t>
            </a:r>
          </a:p>
        </p:txBody>
      </p:sp>
    </p:spTree>
    <p:extLst>
      <p:ext uri="{BB962C8B-B14F-4D97-AF65-F5344CB8AC3E}">
        <p14:creationId xmlns:p14="http://schemas.microsoft.com/office/powerpoint/2010/main" val="23402388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8309" y="1597223"/>
            <a:ext cx="12949237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758309" y="871538"/>
            <a:ext cx="13014841" cy="5760720"/>
          </a:xfrm>
          <a:prstGeom prst="roundRect">
            <a:avLst>
              <a:gd name="adj" fmla="val 2340"/>
            </a:avLst>
          </a:prstGeom>
          <a:solidFill>
            <a:srgbClr val="002060"/>
          </a:solidFill>
          <a:ln/>
        </p:spPr>
        <p:txBody>
          <a:bodyPr/>
          <a:lstStyle/>
          <a:p>
            <a:endParaRPr lang="es-ES" dirty="0"/>
          </a:p>
        </p:txBody>
      </p:sp>
      <p:sp>
        <p:nvSpPr>
          <p:cNvPr id="5" name="Text 2"/>
          <p:cNvSpPr/>
          <p:nvPr/>
        </p:nvSpPr>
        <p:spPr>
          <a:xfrm>
            <a:off x="1462206" y="1127878"/>
            <a:ext cx="12245339" cy="16296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dirty="0">
                <a:solidFill>
                  <a:schemeClr val="bg1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A 59-year-old man with stable Peyronie’s disease and severe erectile dysfunction undergoes implantation of an inflatable penile prosthesis (IPP).Intraoperatively, after full cylinder inflation, </a:t>
            </a:r>
            <a:r>
              <a:rPr lang="en-US" sz="2000" u="sng" dirty="0">
                <a:solidFill>
                  <a:schemeClr val="bg1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a </a:t>
            </a:r>
            <a:r>
              <a:rPr lang="en-US" sz="2000" b="1" u="sng" dirty="0">
                <a:solidFill>
                  <a:schemeClr val="bg1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residual dorsal curvature of 35°</a:t>
            </a:r>
            <a:r>
              <a:rPr lang="en-US" sz="2000" u="sng" dirty="0">
                <a:solidFill>
                  <a:schemeClr val="bg1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 </a:t>
            </a:r>
            <a:r>
              <a:rPr lang="en-US" sz="2000" dirty="0">
                <a:solidFill>
                  <a:schemeClr val="bg1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remains.According to the EAU Guidelines, what is the most appropriate next intraoperative step?</a:t>
            </a:r>
            <a:endParaRPr lang="en-US" sz="2000" dirty="0">
              <a:solidFill>
                <a:schemeClr val="bg1"/>
              </a:solidFill>
              <a:latin typeface="Skeena Display" pitchFamily="2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1412200" y="2885123"/>
            <a:ext cx="12193310" cy="1733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ct val="250000"/>
              </a:lnSpc>
              <a:buAutoNum type="alphaUcPeriod"/>
            </a:pPr>
            <a:r>
              <a:rPr lang="en-US" sz="2000" dirty="0">
                <a:solidFill>
                  <a:schemeClr val="bg1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Do nothing; the prosthesis will straighten the penis over time.</a:t>
            </a:r>
          </a:p>
          <a:p>
            <a:pPr marL="342900" indent="-342900" algn="l">
              <a:lnSpc>
                <a:spcPct val="250000"/>
              </a:lnSpc>
              <a:buAutoNum type="alphaUcPeriod"/>
            </a:pPr>
            <a:r>
              <a:rPr lang="en-US" sz="2000" dirty="0">
                <a:solidFill>
                  <a:schemeClr val="bg1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Perform manual penile modeling over the inflated cylinders.</a:t>
            </a:r>
          </a:p>
          <a:p>
            <a:pPr marL="342900" indent="-342900" algn="l">
              <a:lnSpc>
                <a:spcPct val="250000"/>
              </a:lnSpc>
              <a:buAutoNum type="alphaUcPeriod"/>
            </a:pPr>
            <a:r>
              <a:rPr lang="en-US" sz="2000" dirty="0">
                <a:solidFill>
                  <a:schemeClr val="bg1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Excise the plaque and graft the tunica albuginea immediately</a:t>
            </a:r>
          </a:p>
          <a:p>
            <a:pPr marL="342900" indent="-342900" algn="l">
              <a:lnSpc>
                <a:spcPct val="250000"/>
              </a:lnSpc>
              <a:buAutoNum type="alphaUcPeriod"/>
            </a:pPr>
            <a:r>
              <a:rPr lang="en-US" sz="2000" dirty="0">
                <a:solidFill>
                  <a:schemeClr val="bg1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Replace the cylinders with larger ones.</a:t>
            </a:r>
            <a:endParaRPr lang="en-US" sz="2000" dirty="0">
              <a:solidFill>
                <a:schemeClr val="bg1"/>
              </a:solidFill>
              <a:latin typeface="Skeena" pitchFamily="2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3176" y="505301"/>
            <a:ext cx="12220932" cy="6044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750"/>
              </a:lnSpc>
              <a:buNone/>
            </a:pPr>
            <a:r>
              <a:rPr lang="en-US" sz="3800" b="1" dirty="0" err="1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Prótesis</a:t>
            </a:r>
            <a:r>
              <a:rPr lang="en-US" sz="3800" b="1" dirty="0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 Peneana y Curvatura Residual</a:t>
            </a:r>
            <a:endParaRPr lang="en-US" sz="3800" b="1" dirty="0">
              <a:latin typeface="Skeena Display" pitchFamily="2" charset="0"/>
            </a:endParaRPr>
          </a:p>
        </p:txBody>
      </p:sp>
      <p:sp>
        <p:nvSpPr>
          <p:cNvPr id="3" name="Shape 1"/>
          <p:cNvSpPr/>
          <p:nvPr/>
        </p:nvSpPr>
        <p:spPr>
          <a:xfrm>
            <a:off x="643176" y="1477328"/>
            <a:ext cx="13344049" cy="780812"/>
          </a:xfrm>
          <a:prstGeom prst="roundRect">
            <a:avLst>
              <a:gd name="adj" fmla="val 9886"/>
            </a:avLst>
          </a:prstGeom>
          <a:solidFill>
            <a:srgbClr val="00B050"/>
          </a:solidFill>
          <a:ln/>
        </p:spPr>
        <p:txBody>
          <a:bodyPr/>
          <a:lstStyle/>
          <a:p>
            <a:endParaRPr lang="es-ES" dirty="0">
              <a:solidFill>
                <a:schemeClr val="bg1"/>
              </a:solidFill>
            </a:endParaRPr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889" y="1751767"/>
            <a:ext cx="229672" cy="183713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240274" y="1706880"/>
            <a:ext cx="12563237" cy="2940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Respuesta Correcta: B) Perform manual penile modeling over the inflated cylinders</a:t>
            </a:r>
            <a:endParaRPr lang="en-US" dirty="0">
              <a:solidFill>
                <a:schemeClr val="bg1"/>
              </a:solidFill>
              <a:latin typeface="Skeena Display" pitchFamily="2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643176" y="2533769"/>
            <a:ext cx="13344049" cy="9672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800"/>
              </a:lnSpc>
              <a:buNone/>
            </a:pPr>
            <a:r>
              <a:rPr lang="en-US" sz="3000" b="1" dirty="0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Manejo de Curvatura Residual Durante Implante de Prótesis Peneana</a:t>
            </a:r>
            <a:endParaRPr lang="en-US" sz="3000" b="1" dirty="0">
              <a:latin typeface="Skeena Display" pitchFamily="2" charset="0"/>
            </a:endParaRPr>
          </a:p>
        </p:txBody>
      </p:sp>
      <p:sp>
        <p:nvSpPr>
          <p:cNvPr id="7" name="Shape 4"/>
          <p:cNvSpPr/>
          <p:nvPr/>
        </p:nvSpPr>
        <p:spPr>
          <a:xfrm>
            <a:off x="643176" y="3776663"/>
            <a:ext cx="6580108" cy="1413748"/>
          </a:xfrm>
          <a:prstGeom prst="roundRect">
            <a:avLst>
              <a:gd name="adj" fmla="val 7761"/>
            </a:avLst>
          </a:prstGeom>
          <a:solidFill>
            <a:srgbClr val="FFFAFA"/>
          </a:solidFill>
          <a:ln w="2286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es-ES"/>
          </a:p>
        </p:txBody>
      </p:sp>
      <p:sp>
        <p:nvSpPr>
          <p:cNvPr id="8" name="Shape 5"/>
          <p:cNvSpPr/>
          <p:nvPr/>
        </p:nvSpPr>
        <p:spPr>
          <a:xfrm>
            <a:off x="620316" y="3776663"/>
            <a:ext cx="91440" cy="1413748"/>
          </a:xfrm>
          <a:prstGeom prst="roundRect">
            <a:avLst>
              <a:gd name="adj" fmla="val 84417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9" name="Text 6"/>
          <p:cNvSpPr/>
          <p:nvPr/>
        </p:nvSpPr>
        <p:spPr>
          <a:xfrm>
            <a:off x="918329" y="3983236"/>
            <a:ext cx="3566041" cy="3021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900" b="1" dirty="0">
                <a:solidFill>
                  <a:srgbClr val="3B3535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Curvatura leve residual (&lt;20°)</a:t>
            </a:r>
            <a:endParaRPr lang="en-US" sz="1900" b="1" dirty="0">
              <a:latin typeface="Skeena Display" pitchFamily="2" charset="0"/>
            </a:endParaRPr>
          </a:p>
        </p:txBody>
      </p:sp>
      <p:sp>
        <p:nvSpPr>
          <p:cNvPr id="10" name="Text 7"/>
          <p:cNvSpPr/>
          <p:nvPr/>
        </p:nvSpPr>
        <p:spPr>
          <a:xfrm>
            <a:off x="918329" y="4395668"/>
            <a:ext cx="6098381" cy="2940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6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Generalmente no se necesita corrección</a:t>
            </a:r>
            <a:endParaRPr lang="en-US" sz="1600" dirty="0">
              <a:latin typeface="Skeena" pitchFamily="2" charset="0"/>
            </a:endParaRPr>
          </a:p>
        </p:txBody>
      </p:sp>
      <p:sp>
        <p:nvSpPr>
          <p:cNvPr id="11" name="Shape 8"/>
          <p:cNvSpPr/>
          <p:nvPr/>
        </p:nvSpPr>
        <p:spPr>
          <a:xfrm>
            <a:off x="7406997" y="3776663"/>
            <a:ext cx="6580227" cy="1413748"/>
          </a:xfrm>
          <a:prstGeom prst="roundRect">
            <a:avLst>
              <a:gd name="adj" fmla="val 7761"/>
            </a:avLst>
          </a:prstGeom>
          <a:solidFill>
            <a:srgbClr val="FFFAFA"/>
          </a:solidFill>
          <a:ln w="2286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es-ES"/>
          </a:p>
        </p:txBody>
      </p:sp>
      <p:sp>
        <p:nvSpPr>
          <p:cNvPr id="12" name="Shape 9"/>
          <p:cNvSpPr/>
          <p:nvPr/>
        </p:nvSpPr>
        <p:spPr>
          <a:xfrm>
            <a:off x="7384137" y="3776663"/>
            <a:ext cx="91440" cy="1413748"/>
          </a:xfrm>
          <a:prstGeom prst="roundRect">
            <a:avLst>
              <a:gd name="adj" fmla="val 84417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13" name="Text 10"/>
          <p:cNvSpPr/>
          <p:nvPr/>
        </p:nvSpPr>
        <p:spPr>
          <a:xfrm>
            <a:off x="7682151" y="3983236"/>
            <a:ext cx="3582710" cy="3021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900" b="1" dirty="0">
                <a:solidFill>
                  <a:srgbClr val="3B3535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Curvatura moderada (20–30°)</a:t>
            </a:r>
            <a:endParaRPr lang="en-US" sz="1900" b="1" dirty="0">
              <a:latin typeface="Skeena Display" pitchFamily="2" charset="0"/>
            </a:endParaRPr>
          </a:p>
        </p:txBody>
      </p:sp>
      <p:sp>
        <p:nvSpPr>
          <p:cNvPr id="14" name="Text 11"/>
          <p:cNvSpPr/>
          <p:nvPr/>
        </p:nvSpPr>
        <p:spPr>
          <a:xfrm>
            <a:off x="7682151" y="4395668"/>
            <a:ext cx="6098500" cy="5881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300"/>
              </a:lnSpc>
            </a:pPr>
            <a:r>
              <a:rPr lang="en-US" sz="1600" dirty="0">
                <a:solidFill>
                  <a:srgbClr val="3B3535"/>
                </a:solidFill>
                <a:latin typeface="Skeena" pitchFamily="2" charset="0"/>
                <a:cs typeface="Sora Light" pitchFamily="34" charset="-120"/>
              </a:rPr>
              <a:t>Modelado manual sobre los cilindros inflados es primera </a:t>
            </a:r>
            <a:r>
              <a:rPr lang="en-US" sz="1600" dirty="0" err="1">
                <a:solidFill>
                  <a:srgbClr val="3B3535"/>
                </a:solidFill>
                <a:latin typeface="Skeena" pitchFamily="2" charset="0"/>
                <a:cs typeface="Sora Light" pitchFamily="34" charset="-120"/>
              </a:rPr>
              <a:t>línea</a:t>
            </a:r>
            <a:r>
              <a:rPr lang="en-US" sz="1600" dirty="0">
                <a:solidFill>
                  <a:srgbClr val="3B3535"/>
                </a:solidFill>
                <a:latin typeface="Skeena" pitchFamily="2" charset="0"/>
                <a:cs typeface="Sora Light" pitchFamily="34" charset="-120"/>
              </a:rPr>
              <a:t> </a:t>
            </a:r>
            <a:r>
              <a:rPr lang="en-US" sz="1600" dirty="0" err="1">
                <a:solidFill>
                  <a:srgbClr val="3B3535"/>
                </a:solidFill>
                <a:latin typeface="Skeena" pitchFamily="2" charset="0"/>
                <a:cs typeface="Sora Light" pitchFamily="34" charset="-120"/>
              </a:rPr>
              <a:t>recomendada</a:t>
            </a:r>
            <a:endParaRPr lang="en-US" sz="1600" dirty="0">
              <a:solidFill>
                <a:srgbClr val="3B3535"/>
              </a:solidFill>
              <a:latin typeface="Skeena" pitchFamily="2" charset="0"/>
              <a:cs typeface="Sora Light" pitchFamily="34" charset="-120"/>
            </a:endParaRPr>
          </a:p>
        </p:txBody>
      </p:sp>
      <p:sp>
        <p:nvSpPr>
          <p:cNvPr id="15" name="Shape 12"/>
          <p:cNvSpPr/>
          <p:nvPr/>
        </p:nvSpPr>
        <p:spPr>
          <a:xfrm>
            <a:off x="643176" y="5374124"/>
            <a:ext cx="6580108" cy="1715929"/>
          </a:xfrm>
          <a:prstGeom prst="roundRect">
            <a:avLst>
              <a:gd name="adj" fmla="val 6395"/>
            </a:avLst>
          </a:prstGeom>
          <a:solidFill>
            <a:srgbClr val="FFFAFA"/>
          </a:solidFill>
          <a:ln w="2286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es-ES"/>
          </a:p>
        </p:txBody>
      </p:sp>
      <p:sp>
        <p:nvSpPr>
          <p:cNvPr id="16" name="Shape 13"/>
          <p:cNvSpPr/>
          <p:nvPr/>
        </p:nvSpPr>
        <p:spPr>
          <a:xfrm>
            <a:off x="620316" y="5374124"/>
            <a:ext cx="91440" cy="1715929"/>
          </a:xfrm>
          <a:prstGeom prst="roundRect">
            <a:avLst>
              <a:gd name="adj" fmla="val 84417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17" name="Text 14"/>
          <p:cNvSpPr/>
          <p:nvPr/>
        </p:nvSpPr>
        <p:spPr>
          <a:xfrm>
            <a:off x="918329" y="5580698"/>
            <a:ext cx="6098381" cy="6043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900" b="1" dirty="0">
                <a:solidFill>
                  <a:srgbClr val="3B3535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Curvatura persistente &gt;30° </a:t>
            </a:r>
            <a:r>
              <a:rPr lang="en-US" sz="1900" b="1" u="sng" dirty="0">
                <a:solidFill>
                  <a:srgbClr val="3B3535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después del modelado</a:t>
            </a:r>
            <a:endParaRPr lang="en-US" sz="1900" b="1" dirty="0">
              <a:latin typeface="Skeena Display" pitchFamily="2" charset="0"/>
            </a:endParaRPr>
          </a:p>
        </p:txBody>
      </p:sp>
      <p:sp>
        <p:nvSpPr>
          <p:cNvPr id="18" name="Text 15"/>
          <p:cNvSpPr/>
          <p:nvPr/>
        </p:nvSpPr>
        <p:spPr>
          <a:xfrm>
            <a:off x="918329" y="6295311"/>
            <a:ext cx="6098381" cy="5881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>
              <a:lnSpc>
                <a:spcPts val="2300"/>
              </a:lnSpc>
              <a:buNone/>
            </a:pPr>
            <a:r>
              <a:rPr lang="en-US" sz="1600" dirty="0">
                <a:solidFill>
                  <a:srgbClr val="3B3535"/>
                </a:solidFill>
                <a:latin typeface="Skeena" pitchFamily="2" charset="0"/>
                <a:cs typeface="Sora Light" pitchFamily="34" charset="-120"/>
              </a:rPr>
              <a:t>Considerar procedimientos adicionales de túnica (plicatura o incisión/injerto de </a:t>
            </a:r>
            <a:r>
              <a:rPr lang="en-US" sz="1600" dirty="0" err="1">
                <a:solidFill>
                  <a:srgbClr val="3B3535"/>
                </a:solidFill>
                <a:latin typeface="Skeena" pitchFamily="2" charset="0"/>
                <a:cs typeface="Sora Light" pitchFamily="34" charset="-120"/>
              </a:rPr>
              <a:t>placa</a:t>
            </a:r>
            <a:r>
              <a:rPr lang="en-US" sz="1600" dirty="0">
                <a:solidFill>
                  <a:srgbClr val="3B3535"/>
                </a:solidFill>
                <a:latin typeface="Skeena" pitchFamily="2" charset="0"/>
                <a:cs typeface="Sora Light" pitchFamily="34" charset="-120"/>
              </a:rPr>
              <a:t>)</a:t>
            </a:r>
          </a:p>
        </p:txBody>
      </p:sp>
      <p:sp>
        <p:nvSpPr>
          <p:cNvPr id="19" name="Shape 16"/>
          <p:cNvSpPr/>
          <p:nvPr/>
        </p:nvSpPr>
        <p:spPr>
          <a:xfrm>
            <a:off x="7406997" y="5374124"/>
            <a:ext cx="6580227" cy="1715929"/>
          </a:xfrm>
          <a:prstGeom prst="roundRect">
            <a:avLst>
              <a:gd name="adj" fmla="val 6395"/>
            </a:avLst>
          </a:prstGeom>
          <a:solidFill>
            <a:srgbClr val="FFFAFA"/>
          </a:solidFill>
          <a:ln w="2286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es-ES"/>
          </a:p>
        </p:txBody>
      </p:sp>
      <p:sp>
        <p:nvSpPr>
          <p:cNvPr id="20" name="Shape 17"/>
          <p:cNvSpPr/>
          <p:nvPr/>
        </p:nvSpPr>
        <p:spPr>
          <a:xfrm>
            <a:off x="7384137" y="5374124"/>
            <a:ext cx="91440" cy="1715929"/>
          </a:xfrm>
          <a:prstGeom prst="roundRect">
            <a:avLst>
              <a:gd name="adj" fmla="val 84417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21" name="Text 18"/>
          <p:cNvSpPr/>
          <p:nvPr/>
        </p:nvSpPr>
        <p:spPr>
          <a:xfrm>
            <a:off x="7682151" y="5580698"/>
            <a:ext cx="2811423" cy="3021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900" b="1" dirty="0">
                <a:solidFill>
                  <a:srgbClr val="3B3535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Curvatura severa (&gt;60°)</a:t>
            </a:r>
            <a:endParaRPr lang="en-US" sz="1900" b="1" dirty="0">
              <a:latin typeface="Skeena Display" pitchFamily="2" charset="0"/>
            </a:endParaRPr>
          </a:p>
        </p:txBody>
      </p:sp>
      <p:sp>
        <p:nvSpPr>
          <p:cNvPr id="22" name="Text 19"/>
          <p:cNvSpPr/>
          <p:nvPr/>
        </p:nvSpPr>
        <p:spPr>
          <a:xfrm>
            <a:off x="7682151" y="5993130"/>
            <a:ext cx="6098500" cy="5881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300"/>
              </a:lnSpc>
            </a:pPr>
            <a:r>
              <a:rPr lang="en-US" sz="1600" dirty="0">
                <a:solidFill>
                  <a:srgbClr val="3B3535"/>
                </a:solidFill>
                <a:latin typeface="Skeena" pitchFamily="2" charset="0"/>
                <a:cs typeface="Sora Light" pitchFamily="34" charset="-120"/>
              </a:rPr>
              <a:t>A menudo requiere injerto después de incisión para prevenir pandeo (flexión) o acortamiento del </a:t>
            </a:r>
            <a:r>
              <a:rPr lang="en-US" sz="1600" dirty="0" err="1">
                <a:solidFill>
                  <a:srgbClr val="3B3535"/>
                </a:solidFill>
                <a:latin typeface="Skeena" pitchFamily="2" charset="0"/>
                <a:cs typeface="Sora Light" pitchFamily="34" charset="-120"/>
              </a:rPr>
              <a:t>cilindro</a:t>
            </a:r>
            <a:endParaRPr lang="en-US" sz="1600" dirty="0">
              <a:solidFill>
                <a:srgbClr val="3B3535"/>
              </a:solidFill>
              <a:latin typeface="Skeena" pitchFamily="2" charset="0"/>
              <a:cs typeface="Sora Light" pitchFamily="34" charset="-120"/>
            </a:endParaRPr>
          </a:p>
        </p:txBody>
      </p:sp>
      <p:sp>
        <p:nvSpPr>
          <p:cNvPr id="23" name="Text 20"/>
          <p:cNvSpPr/>
          <p:nvPr/>
        </p:nvSpPr>
        <p:spPr>
          <a:xfrm>
            <a:off x="643176" y="7365683"/>
            <a:ext cx="2901910" cy="3626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endParaRPr lang="en-US" sz="225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309" y="1014651"/>
            <a:ext cx="6974681" cy="516255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269248" y="965835"/>
            <a:ext cx="5610344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endParaRPr lang="en-US" sz="1700" dirty="0"/>
          </a:p>
        </p:txBody>
      </p:sp>
      <p:sp>
        <p:nvSpPr>
          <p:cNvPr id="4" name="Text 1"/>
          <p:cNvSpPr/>
          <p:nvPr/>
        </p:nvSpPr>
        <p:spPr>
          <a:xfrm>
            <a:off x="8269248" y="1507450"/>
            <a:ext cx="5610344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endParaRPr lang="en-US" sz="1700" dirty="0"/>
          </a:p>
        </p:txBody>
      </p:sp>
      <p:sp>
        <p:nvSpPr>
          <p:cNvPr id="5" name="Text 2"/>
          <p:cNvSpPr/>
          <p:nvPr/>
        </p:nvSpPr>
        <p:spPr>
          <a:xfrm>
            <a:off x="8269248" y="2049066"/>
            <a:ext cx="5610344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endParaRPr lang="en-US" sz="1700" dirty="0"/>
          </a:p>
        </p:txBody>
      </p:sp>
      <p:sp>
        <p:nvSpPr>
          <p:cNvPr id="6" name="Text 3"/>
          <p:cNvSpPr/>
          <p:nvPr/>
        </p:nvSpPr>
        <p:spPr>
          <a:xfrm>
            <a:off x="8269248" y="2590681"/>
            <a:ext cx="5610344" cy="10401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Bend the erect penis (inflated cylinders) gently in the opposite direction of curvature for ~90 seconds.</a:t>
            </a:r>
            <a:endParaRPr lang="en-US" sz="1700" b="1" dirty="0">
              <a:latin typeface="Skeena" pitchFamily="2" charset="0"/>
            </a:endParaRPr>
          </a:p>
        </p:txBody>
      </p:sp>
      <p:sp>
        <p:nvSpPr>
          <p:cNvPr id="7" name="Text 4"/>
          <p:cNvSpPr/>
          <p:nvPr/>
        </p:nvSpPr>
        <p:spPr>
          <a:xfrm>
            <a:off x="8269248" y="3706535"/>
            <a:ext cx="5610344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Repeat if needed.</a:t>
            </a:r>
            <a:endParaRPr lang="en-US" sz="1700" b="1" dirty="0">
              <a:latin typeface="Skeena" pitchFamily="2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8269248" y="4550450"/>
            <a:ext cx="5610344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Provides straightening in ~80% of cases.</a:t>
            </a:r>
            <a:endParaRPr lang="en-US" sz="1700" b="1" dirty="0">
              <a:latin typeface="Skeena" pitchFamily="2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758309" y="6745843"/>
            <a:ext cx="5701546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endParaRPr lang="en-US" sz="445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8309" y="1240869"/>
            <a:ext cx="13113782" cy="14254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1001971" y="1240452"/>
            <a:ext cx="13113782" cy="5295543"/>
          </a:xfrm>
          <a:prstGeom prst="roundRect">
            <a:avLst>
              <a:gd name="adj" fmla="val 2340"/>
            </a:avLst>
          </a:prstGeom>
          <a:solidFill>
            <a:srgbClr val="002060"/>
          </a:solidFill>
          <a:ln/>
        </p:spPr>
        <p:txBody>
          <a:bodyPr/>
          <a:lstStyle/>
          <a:p>
            <a:endParaRPr lang="es-ES" dirty="0"/>
          </a:p>
        </p:txBody>
      </p:sp>
      <p:sp>
        <p:nvSpPr>
          <p:cNvPr id="5" name="Text 2"/>
          <p:cNvSpPr/>
          <p:nvPr/>
        </p:nvSpPr>
        <p:spPr>
          <a:xfrm>
            <a:off x="1562219" y="1730157"/>
            <a:ext cx="12193310" cy="693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dirty="0">
                <a:solidFill>
                  <a:schemeClr val="bg1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According to the EAU Guidelines on Peyronie's Disease (2025), which of the following statements about surgical correction of penile curvature is correct?</a:t>
            </a:r>
            <a:endParaRPr lang="en-US" sz="2000" dirty="0">
              <a:solidFill>
                <a:schemeClr val="bg1"/>
              </a:solidFill>
              <a:latin typeface="Skeena Display" pitchFamily="2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1462207" y="2901315"/>
            <a:ext cx="12193310" cy="24269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457200" indent="-457200" algn="l">
              <a:lnSpc>
                <a:spcPct val="200000"/>
              </a:lnSpc>
              <a:buAutoNum type="alphaUcPeriod"/>
            </a:pPr>
            <a:r>
              <a:rPr lang="en-US" sz="2000" dirty="0">
                <a:solidFill>
                  <a:schemeClr val="bg1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Plication techniques are indicated in men with severe curvature (&gt;60°) and short penis.</a:t>
            </a:r>
          </a:p>
          <a:p>
            <a:pPr marL="457200" indent="-457200" algn="l">
              <a:lnSpc>
                <a:spcPct val="200000"/>
              </a:lnSpc>
              <a:buAutoNum type="alphaUcPeriod"/>
            </a:pPr>
            <a:r>
              <a:rPr lang="en-US" sz="2000" dirty="0">
                <a:solidFill>
                  <a:schemeClr val="bg1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Grafting procedures are preferred for mild curvatures (&lt;30°) with adequate rigidity</a:t>
            </a:r>
          </a:p>
          <a:p>
            <a:pPr marL="457200" indent="-457200" algn="l">
              <a:lnSpc>
                <a:spcPct val="200000"/>
              </a:lnSpc>
              <a:buAutoNum type="alphaUcPeriod"/>
            </a:pPr>
            <a:r>
              <a:rPr lang="en-US" sz="2000" dirty="0" err="1">
                <a:solidFill>
                  <a:schemeClr val="bg1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Tunical</a:t>
            </a:r>
            <a:r>
              <a:rPr lang="en-US" sz="2000" dirty="0">
                <a:solidFill>
                  <a:schemeClr val="bg1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 plication procedures are most suitable for patients with good erectile function and simple curvature &lt;60°</a:t>
            </a:r>
          </a:p>
          <a:p>
            <a:pPr marL="457200" indent="-457200" algn="l">
              <a:lnSpc>
                <a:spcPct val="200000"/>
              </a:lnSpc>
              <a:buAutoNum type="alphaUcPeriod"/>
            </a:pPr>
            <a:r>
              <a:rPr lang="en-US" sz="2000" dirty="0">
                <a:solidFill>
                  <a:schemeClr val="bg1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Plaque incision and grafting are recommended for patients with poor erectile function who refuse prosthesis implantation</a:t>
            </a:r>
            <a:endParaRPr lang="en-US" sz="2000" dirty="0">
              <a:solidFill>
                <a:schemeClr val="bg1"/>
              </a:solidFill>
              <a:latin typeface="Skeena" pitchFamily="2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437" y="614243"/>
            <a:ext cx="10068044" cy="6019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700"/>
              </a:lnSpc>
              <a:buNone/>
            </a:pPr>
            <a:r>
              <a:rPr lang="en-US" sz="3750" dirty="0">
                <a:solidFill>
                  <a:srgbClr val="1F1E1E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Respuesta: Cirugía de Curvatura Peneana</a:t>
            </a:r>
            <a:endParaRPr lang="en-US" sz="3750" dirty="0">
              <a:latin typeface="Skeena" pitchFamily="2" charset="0"/>
            </a:endParaRPr>
          </a:p>
        </p:txBody>
      </p:sp>
      <p:sp>
        <p:nvSpPr>
          <p:cNvPr id="3" name="Shape 1"/>
          <p:cNvSpPr/>
          <p:nvPr/>
        </p:nvSpPr>
        <p:spPr>
          <a:xfrm>
            <a:off x="640437" y="1582222"/>
            <a:ext cx="13349526" cy="777597"/>
          </a:xfrm>
          <a:prstGeom prst="roundRect">
            <a:avLst>
              <a:gd name="adj" fmla="val 9885"/>
            </a:avLst>
          </a:prstGeom>
          <a:solidFill>
            <a:srgbClr val="5CC97B"/>
          </a:solidFill>
          <a:ln/>
        </p:spPr>
        <p:txBody>
          <a:bodyPr/>
          <a:lstStyle/>
          <a:p>
            <a:endParaRPr lang="es-ES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436" y="1856542"/>
            <a:ext cx="228719" cy="182999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235154" y="1810941"/>
            <a:ext cx="12571809" cy="292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600" b="1" dirty="0">
                <a:solidFill>
                  <a:srgbClr val="FFFAFA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Correct Answer: C. Tunical plication procedures are most suitable for patients with good erectile function and simple curvature &lt;60°.</a:t>
            </a:r>
            <a:endParaRPr lang="en-US" sz="1600" b="1" dirty="0">
              <a:latin typeface="Skeena Display" pitchFamily="2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640437" y="2634258"/>
            <a:ext cx="11639074" cy="4816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750"/>
              </a:lnSpc>
              <a:buNone/>
            </a:pPr>
            <a:r>
              <a:rPr lang="en-US" sz="3000" dirty="0">
                <a:solidFill>
                  <a:srgbClr val="1F1E1E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Técnicas Quirúrgicas para Corrección de Curvatura Peneana</a:t>
            </a:r>
            <a:endParaRPr lang="en-US" sz="3000" dirty="0">
              <a:latin typeface="Skeena" pitchFamily="2" charset="0"/>
            </a:endParaRPr>
          </a:p>
        </p:txBody>
      </p:sp>
      <p:sp>
        <p:nvSpPr>
          <p:cNvPr id="7" name="Shape 4"/>
          <p:cNvSpPr/>
          <p:nvPr/>
        </p:nvSpPr>
        <p:spPr>
          <a:xfrm>
            <a:off x="640437" y="3390305"/>
            <a:ext cx="13349526" cy="3589377"/>
          </a:xfrm>
          <a:prstGeom prst="roundRect">
            <a:avLst>
              <a:gd name="adj" fmla="val 2141"/>
            </a:avLst>
          </a:prstGeom>
          <a:noFill/>
          <a:ln w="7620">
            <a:solidFill>
              <a:srgbClr val="000000">
                <a:alpha val="8000"/>
              </a:srgbClr>
            </a:solidFill>
            <a:prstDash val="solid"/>
          </a:ln>
        </p:spPr>
        <p:txBody>
          <a:bodyPr/>
          <a:lstStyle/>
          <a:p>
            <a:endParaRPr lang="es-ES">
              <a:latin typeface="Skeena" pitchFamily="2" charset="0"/>
            </a:endParaRPr>
          </a:p>
        </p:txBody>
      </p:sp>
      <p:sp>
        <p:nvSpPr>
          <p:cNvPr id="8" name="Shape 5"/>
          <p:cNvSpPr/>
          <p:nvPr/>
        </p:nvSpPr>
        <p:spPr>
          <a:xfrm>
            <a:off x="648057" y="3397925"/>
            <a:ext cx="13332857" cy="527566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  <p:txBody>
          <a:bodyPr/>
          <a:lstStyle/>
          <a:p>
            <a:endParaRPr lang="es-ES">
              <a:latin typeface="Skeena" pitchFamily="2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832604" y="3515320"/>
            <a:ext cx="4073962" cy="292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Técnica Quirúrgica</a:t>
            </a:r>
            <a:endParaRPr lang="en-US" sz="1400" dirty="0">
              <a:latin typeface="Skeena" pitchFamily="2" charset="0"/>
            </a:endParaRPr>
          </a:p>
        </p:txBody>
      </p:sp>
      <p:sp>
        <p:nvSpPr>
          <p:cNvPr id="10" name="Text 7"/>
          <p:cNvSpPr/>
          <p:nvPr/>
        </p:nvSpPr>
        <p:spPr>
          <a:xfrm>
            <a:off x="5280184" y="3515320"/>
            <a:ext cx="4070152" cy="292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Indicación</a:t>
            </a:r>
            <a:endParaRPr lang="en-US" sz="1400" dirty="0">
              <a:latin typeface="Skeena" pitchFamily="2" charset="0"/>
            </a:endParaRPr>
          </a:p>
        </p:txBody>
      </p:sp>
      <p:sp>
        <p:nvSpPr>
          <p:cNvPr id="11" name="Text 8"/>
          <p:cNvSpPr/>
          <p:nvPr/>
        </p:nvSpPr>
        <p:spPr>
          <a:xfrm>
            <a:off x="9723953" y="3515320"/>
            <a:ext cx="4073962" cy="292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Puntos Clave</a:t>
            </a:r>
            <a:endParaRPr lang="en-US" sz="1400" dirty="0">
              <a:latin typeface="Skeena" pitchFamily="2" charset="0"/>
            </a:endParaRPr>
          </a:p>
        </p:txBody>
      </p:sp>
      <p:sp>
        <p:nvSpPr>
          <p:cNvPr id="12" name="Shape 9"/>
          <p:cNvSpPr/>
          <p:nvPr/>
        </p:nvSpPr>
        <p:spPr>
          <a:xfrm>
            <a:off x="648057" y="3925491"/>
            <a:ext cx="13332857" cy="820341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  <p:txBody>
          <a:bodyPr/>
          <a:lstStyle/>
          <a:p>
            <a:endParaRPr lang="es-ES">
              <a:latin typeface="Skeena" pitchFamily="2" charset="0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832604" y="4042886"/>
            <a:ext cx="4073962" cy="58554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Plicatura tunical (ej. Nesbit, 16-dot modificado)</a:t>
            </a:r>
            <a:endParaRPr lang="en-US" sz="1400" dirty="0">
              <a:latin typeface="Skeena" pitchFamily="2" charset="0"/>
            </a:endParaRPr>
          </a:p>
        </p:txBody>
      </p:sp>
      <p:sp>
        <p:nvSpPr>
          <p:cNvPr id="14" name="Text 11"/>
          <p:cNvSpPr/>
          <p:nvPr/>
        </p:nvSpPr>
        <p:spPr>
          <a:xfrm>
            <a:off x="5280184" y="4042886"/>
            <a:ext cx="4070152" cy="58554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Enfermedad estable, buena función eréctil, curvatura &lt;60°, longitud peneana adecuada</a:t>
            </a:r>
            <a:endParaRPr lang="en-US" sz="1400" dirty="0">
              <a:latin typeface="Skeena" pitchFamily="2" charset="0"/>
            </a:endParaRPr>
          </a:p>
        </p:txBody>
      </p:sp>
      <p:sp>
        <p:nvSpPr>
          <p:cNvPr id="15" name="Text 12"/>
          <p:cNvSpPr/>
          <p:nvPr/>
        </p:nvSpPr>
        <p:spPr>
          <a:xfrm>
            <a:off x="9723953" y="4042886"/>
            <a:ext cx="4073962" cy="58554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00" dirty="0">
                <a:solidFill>
                  <a:srgbClr val="FF0000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Acorta</a:t>
            </a:r>
            <a:r>
              <a:rPr lang="en-US" sz="14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 el lado convexo; simple, efectiva, baja tasa de complicaciones</a:t>
            </a:r>
            <a:endParaRPr lang="en-US" sz="1400" dirty="0">
              <a:latin typeface="Skeena" pitchFamily="2" charset="0"/>
            </a:endParaRPr>
          </a:p>
        </p:txBody>
      </p:sp>
      <p:sp>
        <p:nvSpPr>
          <p:cNvPr id="16" name="Shape 13"/>
          <p:cNvSpPr/>
          <p:nvPr/>
        </p:nvSpPr>
        <p:spPr>
          <a:xfrm>
            <a:off x="648057" y="4745831"/>
            <a:ext cx="13332857" cy="1113115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  <p:txBody>
          <a:bodyPr/>
          <a:lstStyle/>
          <a:p>
            <a:endParaRPr lang="es-ES">
              <a:latin typeface="Skeena" pitchFamily="2" charset="0"/>
            </a:endParaRPr>
          </a:p>
        </p:txBody>
      </p:sp>
      <p:sp>
        <p:nvSpPr>
          <p:cNvPr id="17" name="Text 14"/>
          <p:cNvSpPr/>
          <p:nvPr/>
        </p:nvSpPr>
        <p:spPr>
          <a:xfrm>
            <a:off x="832604" y="4863227"/>
            <a:ext cx="4073962" cy="292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Incisión/escisión de placa + injerto</a:t>
            </a:r>
            <a:endParaRPr lang="en-US" sz="1400" dirty="0">
              <a:latin typeface="Skeena" pitchFamily="2" charset="0"/>
            </a:endParaRPr>
          </a:p>
        </p:txBody>
      </p:sp>
      <p:sp>
        <p:nvSpPr>
          <p:cNvPr id="18" name="Text 15"/>
          <p:cNvSpPr/>
          <p:nvPr/>
        </p:nvSpPr>
        <p:spPr>
          <a:xfrm>
            <a:off x="5280184" y="4863227"/>
            <a:ext cx="4070152" cy="8783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Enfermedad estable, curvatura &gt;60°, deformidad compleja (reloj de arena, bisagra), rigidez adecuada</a:t>
            </a:r>
            <a:endParaRPr lang="en-US" sz="1400" dirty="0">
              <a:latin typeface="Skeena" pitchFamily="2" charset="0"/>
            </a:endParaRPr>
          </a:p>
        </p:txBody>
      </p:sp>
      <p:sp>
        <p:nvSpPr>
          <p:cNvPr id="19" name="Text 16"/>
          <p:cNvSpPr/>
          <p:nvPr/>
        </p:nvSpPr>
        <p:spPr>
          <a:xfrm>
            <a:off x="9723953" y="4863227"/>
            <a:ext cx="4073962" cy="8783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Restaura longitud</a:t>
            </a:r>
            <a:r>
              <a:rPr lang="en-US" sz="1400" dirty="0">
                <a:solidFill>
                  <a:srgbClr val="FF0000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, mayor riesgo de disfunción eréctil (DE)</a:t>
            </a:r>
            <a:r>
              <a:rPr lang="en-US" sz="14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 o cambios sensoriales</a:t>
            </a:r>
            <a:endParaRPr lang="en-US" sz="1400" dirty="0">
              <a:latin typeface="Skeena" pitchFamily="2" charset="0"/>
            </a:endParaRPr>
          </a:p>
        </p:txBody>
      </p:sp>
      <p:sp>
        <p:nvSpPr>
          <p:cNvPr id="20" name="Shape 17"/>
          <p:cNvSpPr/>
          <p:nvPr/>
        </p:nvSpPr>
        <p:spPr>
          <a:xfrm>
            <a:off x="648057" y="5858947"/>
            <a:ext cx="13332857" cy="1113115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  <p:txBody>
          <a:bodyPr/>
          <a:lstStyle/>
          <a:p>
            <a:endParaRPr lang="es-ES">
              <a:latin typeface="Skeena" pitchFamily="2" charset="0"/>
            </a:endParaRPr>
          </a:p>
        </p:txBody>
      </p:sp>
      <p:sp>
        <p:nvSpPr>
          <p:cNvPr id="21" name="Text 18"/>
          <p:cNvSpPr/>
          <p:nvPr/>
        </p:nvSpPr>
        <p:spPr>
          <a:xfrm>
            <a:off x="832604" y="5976342"/>
            <a:ext cx="4073962" cy="58554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Implante de prótesis peneana (maleable o inflable)</a:t>
            </a:r>
            <a:endParaRPr lang="en-US" sz="1400" dirty="0">
              <a:latin typeface="Skeena" pitchFamily="2" charset="0"/>
            </a:endParaRPr>
          </a:p>
        </p:txBody>
      </p:sp>
      <p:sp>
        <p:nvSpPr>
          <p:cNvPr id="22" name="Text 19"/>
          <p:cNvSpPr/>
          <p:nvPr/>
        </p:nvSpPr>
        <p:spPr>
          <a:xfrm>
            <a:off x="5280184" y="5976342"/>
            <a:ext cx="4070152" cy="2927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Peyronie con DE refractaria</a:t>
            </a:r>
            <a:endParaRPr lang="en-US" sz="1400" dirty="0">
              <a:latin typeface="Skeena" pitchFamily="2" charset="0"/>
            </a:endParaRPr>
          </a:p>
        </p:txBody>
      </p:sp>
      <p:sp>
        <p:nvSpPr>
          <p:cNvPr id="23" name="Text 20"/>
          <p:cNvSpPr/>
          <p:nvPr/>
        </p:nvSpPr>
        <p:spPr>
          <a:xfrm>
            <a:off x="9723953" y="5976342"/>
            <a:ext cx="4073962" cy="8783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Puede requerir modelado intraoperatorio o reparación </a:t>
            </a:r>
            <a:r>
              <a:rPr lang="en-US" sz="1400" dirty="0">
                <a:solidFill>
                  <a:srgbClr val="FF0000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tunical adicional si curvatura residual &gt;30°</a:t>
            </a:r>
            <a:endParaRPr lang="en-US" sz="1400" dirty="0">
              <a:solidFill>
                <a:srgbClr val="FF0000"/>
              </a:solidFill>
              <a:latin typeface="Skeena" pitchFamily="2" charset="0"/>
            </a:endParaRPr>
          </a:p>
        </p:txBody>
      </p:sp>
      <p:sp>
        <p:nvSpPr>
          <p:cNvPr id="24" name="Text 21"/>
          <p:cNvSpPr/>
          <p:nvPr/>
        </p:nvSpPr>
        <p:spPr>
          <a:xfrm>
            <a:off x="640437" y="7254121"/>
            <a:ext cx="2889647" cy="3611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endParaRPr lang="en-US" sz="2250" dirty="0">
              <a:latin typeface="Skeena" pitchFamily="2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8309" y="2117288"/>
            <a:ext cx="5701546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endParaRPr lang="en-US" sz="6600" dirty="0">
              <a:solidFill>
                <a:schemeClr val="bg1"/>
              </a:solidFill>
              <a:latin typeface="Skeena" pitchFamily="2" charset="0"/>
            </a:endParaRPr>
          </a:p>
        </p:txBody>
      </p:sp>
      <p:sp>
        <p:nvSpPr>
          <p:cNvPr id="3" name="Shape 1"/>
          <p:cNvSpPr/>
          <p:nvPr/>
        </p:nvSpPr>
        <p:spPr>
          <a:xfrm>
            <a:off x="708303" y="1919107"/>
            <a:ext cx="13369409" cy="5574685"/>
          </a:xfrm>
          <a:prstGeom prst="roundRect">
            <a:avLst>
              <a:gd name="adj" fmla="val 3194"/>
            </a:avLst>
          </a:prstGeom>
          <a:solidFill>
            <a:srgbClr val="002060"/>
          </a:solidFill>
          <a:ln/>
        </p:spPr>
        <p:txBody>
          <a:bodyPr/>
          <a:lstStyle/>
          <a:p>
            <a:endParaRPr lang="es-ES" dirty="0"/>
          </a:p>
        </p:txBody>
      </p:sp>
      <p:sp>
        <p:nvSpPr>
          <p:cNvPr id="5" name="Text 2"/>
          <p:cNvSpPr/>
          <p:nvPr/>
        </p:nvSpPr>
        <p:spPr>
          <a:xfrm>
            <a:off x="1462207" y="2217421"/>
            <a:ext cx="12193310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800" dirty="0">
                <a:solidFill>
                  <a:schemeClr val="bg1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The majority of ejaculatory fluid originates from:</a:t>
            </a:r>
            <a:endParaRPr lang="en-US" sz="2800" dirty="0">
              <a:solidFill>
                <a:schemeClr val="bg1"/>
              </a:solidFill>
              <a:latin typeface="Skeena" pitchFamily="2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1462207" y="2880304"/>
            <a:ext cx="12193310" cy="1733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ct val="250000"/>
              </a:lnSpc>
              <a:buAutoNum type="alphaUcParenR"/>
            </a:pPr>
            <a:r>
              <a:rPr lang="en-US" sz="2800" dirty="0">
                <a:solidFill>
                  <a:schemeClr val="bg1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Prostate </a:t>
            </a:r>
          </a:p>
          <a:p>
            <a:pPr marL="342900" indent="-342900" algn="l">
              <a:lnSpc>
                <a:spcPct val="250000"/>
              </a:lnSpc>
              <a:buAutoNum type="alphaUcParenR"/>
            </a:pPr>
            <a:r>
              <a:rPr lang="en-US" sz="2800" dirty="0">
                <a:solidFill>
                  <a:schemeClr val="bg1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Ejaculatory ducts </a:t>
            </a:r>
          </a:p>
          <a:p>
            <a:pPr marL="342900" indent="-342900" algn="l">
              <a:lnSpc>
                <a:spcPct val="250000"/>
              </a:lnSpc>
              <a:buAutoNum type="alphaUcParenR"/>
            </a:pPr>
            <a:r>
              <a:rPr lang="en-US" sz="2800" dirty="0">
                <a:solidFill>
                  <a:schemeClr val="bg1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Seminal vesicles </a:t>
            </a:r>
          </a:p>
          <a:p>
            <a:pPr marL="342900" indent="-342900" algn="l">
              <a:lnSpc>
                <a:spcPct val="250000"/>
              </a:lnSpc>
              <a:buAutoNum type="alphaUcParenR"/>
            </a:pPr>
            <a:r>
              <a:rPr lang="en-US" sz="2800" dirty="0">
                <a:solidFill>
                  <a:schemeClr val="bg1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Cowper's glands </a:t>
            </a:r>
            <a:endParaRPr lang="en-US" sz="2800" dirty="0">
              <a:solidFill>
                <a:schemeClr val="bg1"/>
              </a:solidFill>
              <a:latin typeface="Skeena" pitchFamily="2" charset="0"/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82A2D42F-8F41-54FD-A69A-879F2009B511}"/>
              </a:ext>
            </a:extLst>
          </p:cNvPr>
          <p:cNvSpPr/>
          <p:nvPr/>
        </p:nvSpPr>
        <p:spPr>
          <a:xfrm>
            <a:off x="758309" y="350044"/>
            <a:ext cx="9729788" cy="119300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4000" dirty="0"/>
              <a:t>PREGUNTA RANDOM ESPONTÁNEA 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86502" y="460891"/>
            <a:ext cx="10747415" cy="5512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300"/>
              </a:lnSpc>
              <a:buNone/>
            </a:pPr>
            <a:r>
              <a:rPr lang="en-US" sz="3450" b="1" dirty="0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Respuesta: Composición del Fluido Eyaculatorio</a:t>
            </a:r>
            <a:endParaRPr lang="en-US" sz="3450" b="1" dirty="0">
              <a:latin typeface="Skeena Display" pitchFamily="2" charset="0"/>
            </a:endParaRPr>
          </a:p>
        </p:txBody>
      </p:sp>
      <p:sp>
        <p:nvSpPr>
          <p:cNvPr id="3" name="Shape 1"/>
          <p:cNvSpPr/>
          <p:nvPr/>
        </p:nvSpPr>
        <p:spPr>
          <a:xfrm>
            <a:off x="586502" y="1347311"/>
            <a:ext cx="13457396" cy="711875"/>
          </a:xfrm>
          <a:prstGeom prst="roundRect">
            <a:avLst>
              <a:gd name="adj" fmla="val 9889"/>
            </a:avLst>
          </a:prstGeom>
          <a:solidFill>
            <a:srgbClr val="008000"/>
          </a:solidFill>
          <a:ln/>
        </p:spPr>
        <p:txBody>
          <a:bodyPr/>
          <a:lstStyle/>
          <a:p>
            <a:endParaRPr lang="es-ES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023" y="1600438"/>
            <a:ext cx="209431" cy="167521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130975" y="1556623"/>
            <a:ext cx="12745403" cy="2681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2000" b="1" dirty="0">
                <a:solidFill>
                  <a:srgbClr val="FFFFFF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Respuesta Correcta: C) Seminal vesicles (Vesículas seminales)</a:t>
            </a:r>
            <a:endParaRPr lang="en-US" sz="2000" dirty="0">
              <a:latin typeface="Skeena" pitchFamily="2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586502" y="2310527"/>
            <a:ext cx="6358295" cy="4411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450"/>
              </a:lnSpc>
              <a:buNone/>
            </a:pPr>
            <a:r>
              <a:rPr lang="en-US" sz="2750" dirty="0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Composición del Semen por Origen</a:t>
            </a:r>
            <a:endParaRPr lang="en-US" sz="2750" dirty="0">
              <a:latin typeface="Skeena Display" pitchFamily="2" charset="0"/>
            </a:endParaRPr>
          </a:p>
        </p:txBody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6502" y="3002994"/>
            <a:ext cx="418981" cy="418981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586502" y="3631406"/>
            <a:ext cx="3333393" cy="2756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700" b="1" dirty="0">
                <a:solidFill>
                  <a:srgbClr val="3B3535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Vesículas Seminales (60-70%)</a:t>
            </a:r>
            <a:endParaRPr lang="en-US" sz="1700" b="1" dirty="0">
              <a:latin typeface="Skeena" pitchFamily="2" charset="0"/>
            </a:endParaRPr>
          </a:p>
        </p:txBody>
      </p:sp>
      <p:sp>
        <p:nvSpPr>
          <p:cNvPr id="9" name="Text 5"/>
          <p:cNvSpPr/>
          <p:nvPr/>
        </p:nvSpPr>
        <p:spPr>
          <a:xfrm>
            <a:off x="586502" y="4007525"/>
            <a:ext cx="6623923" cy="2681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3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Fructosa (fuente de energía para espermatozoides)</a:t>
            </a:r>
            <a:endParaRPr lang="en-US" sz="1300" dirty="0">
              <a:latin typeface="Skeena" pitchFamily="2" charset="0"/>
            </a:endParaRPr>
          </a:p>
        </p:txBody>
      </p:sp>
      <p:sp>
        <p:nvSpPr>
          <p:cNvPr id="10" name="Text 6"/>
          <p:cNvSpPr/>
          <p:nvPr/>
        </p:nvSpPr>
        <p:spPr>
          <a:xfrm>
            <a:off x="586502" y="4334232"/>
            <a:ext cx="6623923" cy="2681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3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Prostaglandinas</a:t>
            </a:r>
            <a:endParaRPr lang="en-US" sz="1300" dirty="0">
              <a:latin typeface="Skeena" pitchFamily="2" charset="0"/>
            </a:endParaRPr>
          </a:p>
        </p:txBody>
      </p:sp>
      <p:sp>
        <p:nvSpPr>
          <p:cNvPr id="11" name="Text 7"/>
          <p:cNvSpPr/>
          <p:nvPr/>
        </p:nvSpPr>
        <p:spPr>
          <a:xfrm>
            <a:off x="586502" y="4660940"/>
            <a:ext cx="6623923" cy="2681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3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Proteínas de coagulación</a:t>
            </a:r>
            <a:endParaRPr lang="en-US" sz="1300" dirty="0">
              <a:latin typeface="Skeena" pitchFamily="2" charset="0"/>
            </a:endParaRPr>
          </a:p>
        </p:txBody>
      </p:sp>
      <p:sp>
        <p:nvSpPr>
          <p:cNvPr id="12" name="Text 8"/>
          <p:cNvSpPr/>
          <p:nvPr/>
        </p:nvSpPr>
        <p:spPr>
          <a:xfrm>
            <a:off x="586502" y="4987647"/>
            <a:ext cx="6623923" cy="2681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3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Ácido ascórbico</a:t>
            </a:r>
            <a:endParaRPr lang="en-US" sz="1300" dirty="0">
              <a:latin typeface="Skeena" pitchFamily="2" charset="0"/>
            </a:endParaRPr>
          </a:p>
        </p:txBody>
      </p:sp>
      <p:sp>
        <p:nvSpPr>
          <p:cNvPr id="13" name="Text 9"/>
          <p:cNvSpPr/>
          <p:nvPr/>
        </p:nvSpPr>
        <p:spPr>
          <a:xfrm>
            <a:off x="586502" y="5314355"/>
            <a:ext cx="6623923" cy="2681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3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pH alcalino (7.2-8.0)</a:t>
            </a:r>
            <a:endParaRPr lang="en-US" sz="1300" dirty="0">
              <a:latin typeface="Skeena" pitchFamily="2" charset="0"/>
            </a:endParaRPr>
          </a:p>
        </p:txBody>
      </p:sp>
      <p:pic>
        <p:nvPicPr>
          <p:cNvPr id="14" name="Image 2" descr="preencoded.png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19856" y="3002994"/>
            <a:ext cx="418981" cy="418981"/>
          </a:xfrm>
          <a:prstGeom prst="rect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7419856" y="3631406"/>
            <a:ext cx="2205276" cy="2756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700" b="1" dirty="0">
                <a:solidFill>
                  <a:srgbClr val="3B3535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Próstata (20-30%)</a:t>
            </a:r>
            <a:endParaRPr lang="en-US" sz="1700" b="1" dirty="0">
              <a:latin typeface="Skeena" pitchFamily="2" charset="0"/>
            </a:endParaRPr>
          </a:p>
        </p:txBody>
      </p:sp>
      <p:sp>
        <p:nvSpPr>
          <p:cNvPr id="16" name="Text 11"/>
          <p:cNvSpPr/>
          <p:nvPr/>
        </p:nvSpPr>
        <p:spPr>
          <a:xfrm>
            <a:off x="7419856" y="4007525"/>
            <a:ext cx="6624042" cy="2681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30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Fosfatasa ácida prostática (PAP)</a:t>
            </a:r>
            <a:endParaRPr lang="en-US" sz="1300" dirty="0"/>
          </a:p>
        </p:txBody>
      </p:sp>
      <p:sp>
        <p:nvSpPr>
          <p:cNvPr id="17" name="Text 12"/>
          <p:cNvSpPr/>
          <p:nvPr/>
        </p:nvSpPr>
        <p:spPr>
          <a:xfrm>
            <a:off x="7419856" y="4334232"/>
            <a:ext cx="6624042" cy="2681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30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Antígeno prostático específico (PSA)</a:t>
            </a:r>
            <a:endParaRPr lang="en-US" sz="1300" dirty="0"/>
          </a:p>
        </p:txBody>
      </p:sp>
      <p:sp>
        <p:nvSpPr>
          <p:cNvPr id="18" name="Text 13"/>
          <p:cNvSpPr/>
          <p:nvPr/>
        </p:nvSpPr>
        <p:spPr>
          <a:xfrm>
            <a:off x="7419856" y="4660940"/>
            <a:ext cx="6624042" cy="2681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30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Ácido cítrico</a:t>
            </a:r>
            <a:endParaRPr lang="en-US" sz="1300" dirty="0"/>
          </a:p>
        </p:txBody>
      </p:sp>
      <p:sp>
        <p:nvSpPr>
          <p:cNvPr id="19" name="Text 14"/>
          <p:cNvSpPr/>
          <p:nvPr/>
        </p:nvSpPr>
        <p:spPr>
          <a:xfrm>
            <a:off x="7419856" y="4987647"/>
            <a:ext cx="6624042" cy="2681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30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Zinc</a:t>
            </a:r>
            <a:endParaRPr lang="en-US" sz="1300" dirty="0"/>
          </a:p>
        </p:txBody>
      </p:sp>
      <p:sp>
        <p:nvSpPr>
          <p:cNvPr id="20" name="Text 15"/>
          <p:cNvSpPr/>
          <p:nvPr/>
        </p:nvSpPr>
        <p:spPr>
          <a:xfrm>
            <a:off x="7419856" y="5314355"/>
            <a:ext cx="6624042" cy="2681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30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Enzimas proteolíticas</a:t>
            </a:r>
            <a:endParaRPr lang="en-US" sz="1300" dirty="0"/>
          </a:p>
        </p:txBody>
      </p:sp>
      <p:pic>
        <p:nvPicPr>
          <p:cNvPr id="21" name="Image 3" descr="preencoded.png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86502" y="5917644"/>
            <a:ext cx="418981" cy="418981"/>
          </a:xfrm>
          <a:prstGeom prst="rect">
            <a:avLst/>
          </a:prstGeom>
        </p:spPr>
      </p:pic>
      <p:sp>
        <p:nvSpPr>
          <p:cNvPr id="22" name="Text 16"/>
          <p:cNvSpPr/>
          <p:nvPr/>
        </p:nvSpPr>
        <p:spPr>
          <a:xfrm>
            <a:off x="586502" y="6546056"/>
            <a:ext cx="3404235" cy="2756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700" dirty="0">
                <a:solidFill>
                  <a:srgbClr val="3B3535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Testículos y Epidídimos (2-5%)</a:t>
            </a:r>
            <a:endParaRPr lang="en-US" sz="1700" dirty="0">
              <a:latin typeface="Skeena" pitchFamily="2" charset="0"/>
            </a:endParaRPr>
          </a:p>
        </p:txBody>
      </p:sp>
      <p:sp>
        <p:nvSpPr>
          <p:cNvPr id="23" name="Text 17"/>
          <p:cNvSpPr/>
          <p:nvPr/>
        </p:nvSpPr>
        <p:spPr>
          <a:xfrm>
            <a:off x="586502" y="6922175"/>
            <a:ext cx="6623923" cy="2681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endParaRPr lang="en-US" sz="1300" dirty="0">
              <a:latin typeface="Skeena" pitchFamily="2" charset="0"/>
            </a:endParaRPr>
          </a:p>
        </p:txBody>
      </p:sp>
      <p:pic>
        <p:nvPicPr>
          <p:cNvPr id="24" name="Image 4" descr="preencoded.png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419856" y="5917644"/>
            <a:ext cx="418981" cy="418981"/>
          </a:xfrm>
          <a:prstGeom prst="rect">
            <a:avLst/>
          </a:prstGeom>
        </p:spPr>
      </p:pic>
      <p:sp>
        <p:nvSpPr>
          <p:cNvPr id="25" name="Text 18"/>
          <p:cNvSpPr/>
          <p:nvPr/>
        </p:nvSpPr>
        <p:spPr>
          <a:xfrm>
            <a:off x="7419856" y="6546056"/>
            <a:ext cx="3107650" cy="2756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700" dirty="0">
                <a:solidFill>
                  <a:srgbClr val="3B3535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Glándulas de Cowper (1-2%)</a:t>
            </a:r>
            <a:endParaRPr lang="en-US" sz="1700" dirty="0">
              <a:latin typeface="Skeena" pitchFamily="2" charset="0"/>
            </a:endParaRPr>
          </a:p>
        </p:txBody>
      </p:sp>
      <p:sp>
        <p:nvSpPr>
          <p:cNvPr id="26" name="Text 19"/>
          <p:cNvSpPr/>
          <p:nvPr/>
        </p:nvSpPr>
        <p:spPr>
          <a:xfrm>
            <a:off x="7419856" y="6922175"/>
            <a:ext cx="6624042" cy="2681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endParaRPr lang="en-US" sz="1300" dirty="0"/>
          </a:p>
        </p:txBody>
      </p:sp>
      <p:sp>
        <p:nvSpPr>
          <p:cNvPr id="27" name="Text 20"/>
          <p:cNvSpPr/>
          <p:nvPr/>
        </p:nvSpPr>
        <p:spPr>
          <a:xfrm>
            <a:off x="586502" y="7441644"/>
            <a:ext cx="2646283" cy="3307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endParaRPr lang="en-US" sz="2050" dirty="0">
              <a:latin typeface="Skeena" pitchFamily="2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70819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58309" y="5112544"/>
            <a:ext cx="10547509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b="1" dirty="0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HIPOGONADISMO DE INICIO TARDÍO</a:t>
            </a:r>
            <a:endParaRPr lang="en-US" sz="4450" b="1" dirty="0">
              <a:latin typeface="Skeena Display" pitchFamily="2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8309" y="1384043"/>
            <a:ext cx="13113782" cy="14254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b="1" dirty="0" err="1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Contraindicaciones</a:t>
            </a:r>
            <a:r>
              <a:rPr lang="en-US" sz="4450" b="1" dirty="0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 Terapia con Testosterona</a:t>
            </a:r>
            <a:endParaRPr lang="en-US" sz="4450" b="1" dirty="0">
              <a:latin typeface="Skeena Display" pitchFamily="2" charset="0"/>
            </a:endParaRPr>
          </a:p>
        </p:txBody>
      </p:sp>
      <p:sp>
        <p:nvSpPr>
          <p:cNvPr id="3" name="Shape 1"/>
          <p:cNvSpPr/>
          <p:nvPr/>
        </p:nvSpPr>
        <p:spPr>
          <a:xfrm>
            <a:off x="758309" y="2465783"/>
            <a:ext cx="13393460" cy="5006579"/>
          </a:xfrm>
          <a:prstGeom prst="roundRect">
            <a:avLst>
              <a:gd name="adj" fmla="val 3194"/>
            </a:avLst>
          </a:prstGeom>
          <a:solidFill>
            <a:srgbClr val="002060"/>
          </a:solidFill>
          <a:ln/>
        </p:spPr>
        <p:txBody>
          <a:bodyPr/>
          <a:lstStyle/>
          <a:p>
            <a:endParaRPr lang="es-ES" sz="2400" dirty="0">
              <a:latin typeface="Skeena Display" pitchFamily="2" charset="0"/>
            </a:endParaRPr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884" y="2790706"/>
            <a:ext cx="270748" cy="216575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462207" y="2736413"/>
            <a:ext cx="12193310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800" b="1" dirty="0">
                <a:solidFill>
                  <a:schemeClr val="bg1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Which of the following is not an absolute contraindication to testosterone </a:t>
            </a:r>
          </a:p>
          <a:p>
            <a:pPr marL="0" indent="0" algn="l">
              <a:lnSpc>
                <a:spcPts val="2700"/>
              </a:lnSpc>
              <a:buNone/>
            </a:pPr>
            <a:r>
              <a:rPr lang="en-US" sz="2800" b="1" dirty="0">
                <a:solidFill>
                  <a:schemeClr val="bg1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therapy?</a:t>
            </a:r>
            <a:endParaRPr lang="en-US" sz="2800" b="1" dirty="0">
              <a:solidFill>
                <a:schemeClr val="bg1"/>
              </a:solidFill>
              <a:latin typeface="Skeena Display" pitchFamily="2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1462207" y="4114800"/>
            <a:ext cx="12193310" cy="1733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ct val="200000"/>
              </a:lnSpc>
              <a:buAutoNum type="alphaUcParenR"/>
            </a:pPr>
            <a:r>
              <a:rPr lang="en-US" sz="2000" dirty="0">
                <a:solidFill>
                  <a:schemeClr val="bg1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Prostate cancer</a:t>
            </a:r>
          </a:p>
          <a:p>
            <a:pPr marL="342900" indent="-342900" algn="l">
              <a:lnSpc>
                <a:spcPct val="200000"/>
              </a:lnSpc>
              <a:buAutoNum type="alphaUcParenR"/>
            </a:pPr>
            <a:r>
              <a:rPr lang="en-US" sz="2000" dirty="0">
                <a:solidFill>
                  <a:schemeClr val="bg1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Breast cancer</a:t>
            </a:r>
          </a:p>
          <a:p>
            <a:pPr marL="342900" indent="-342900" algn="l">
              <a:lnSpc>
                <a:spcPct val="200000"/>
              </a:lnSpc>
              <a:buAutoNum type="alphaUcParenR"/>
            </a:pPr>
            <a:r>
              <a:rPr lang="en-US" sz="2000" dirty="0" err="1">
                <a:solidFill>
                  <a:schemeClr val="bg1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Haematocrit</a:t>
            </a:r>
            <a:r>
              <a:rPr lang="en-US" sz="2000" dirty="0">
                <a:solidFill>
                  <a:schemeClr val="bg1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 &gt;54%</a:t>
            </a:r>
          </a:p>
          <a:p>
            <a:pPr marL="342900" indent="-342900" algn="l">
              <a:lnSpc>
                <a:spcPct val="200000"/>
              </a:lnSpc>
              <a:buAutoNum type="alphaUcParenR"/>
            </a:pPr>
            <a:r>
              <a:rPr lang="en-US" sz="2000" dirty="0">
                <a:solidFill>
                  <a:schemeClr val="bg1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 Severe untreated obstructive sleep </a:t>
            </a:r>
            <a:r>
              <a:rPr lang="en-US" sz="2000" dirty="0" err="1">
                <a:solidFill>
                  <a:schemeClr val="bg1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apnoea</a:t>
            </a:r>
            <a:endParaRPr lang="en-US" sz="2000" dirty="0">
              <a:solidFill>
                <a:schemeClr val="bg1"/>
              </a:solidFill>
              <a:latin typeface="Skeena Display" pitchFamily="2" charset="0"/>
              <a:ea typeface="Sora Light" pitchFamily="34" charset="-122"/>
              <a:cs typeface="Sora Light" pitchFamily="34" charset="-120"/>
            </a:endParaRPr>
          </a:p>
          <a:p>
            <a:pPr marL="342900" indent="-342900" algn="l">
              <a:lnSpc>
                <a:spcPct val="200000"/>
              </a:lnSpc>
              <a:buAutoNum type="alphaUcParenR"/>
            </a:pPr>
            <a:r>
              <a:rPr lang="en-US" sz="2000" dirty="0">
                <a:solidFill>
                  <a:schemeClr val="bg1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Family history of Venous Thromboembolism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9950" y="487918"/>
            <a:ext cx="11759565" cy="5168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050"/>
              </a:lnSpc>
              <a:buNone/>
            </a:pPr>
            <a:r>
              <a:rPr lang="en-US" sz="3250" dirty="0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Respuesta: Contraindicaciones Terapia con Testosterona</a:t>
            </a:r>
            <a:endParaRPr lang="en-US" sz="3250" dirty="0">
              <a:latin typeface="Skeena Display" pitchFamily="2" charset="0"/>
            </a:endParaRPr>
          </a:p>
        </p:txBody>
      </p:sp>
      <p:sp>
        <p:nvSpPr>
          <p:cNvPr id="3" name="Shape 1"/>
          <p:cNvSpPr/>
          <p:nvPr/>
        </p:nvSpPr>
        <p:spPr>
          <a:xfrm>
            <a:off x="523161" y="1318974"/>
            <a:ext cx="13530501" cy="667464"/>
          </a:xfrm>
          <a:prstGeom prst="roundRect">
            <a:avLst>
              <a:gd name="adj" fmla="val 9888"/>
            </a:avLst>
          </a:prstGeom>
          <a:solidFill>
            <a:srgbClr val="5CC97B"/>
          </a:solidFill>
          <a:ln/>
        </p:spPr>
        <p:txBody>
          <a:bodyPr/>
          <a:lstStyle/>
          <a:p>
            <a:endParaRPr lang="es-ES">
              <a:latin typeface="Skeena" pitchFamily="2" charset="0"/>
            </a:endParaRPr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993" y="1552932"/>
            <a:ext cx="196334" cy="157043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060371" y="1515189"/>
            <a:ext cx="12863036" cy="2514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600" b="1" dirty="0">
                <a:solidFill>
                  <a:srgbClr val="FFFAFA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Respuesta Correcta: E) Family history of venous thromboembolism (Antecedentes familiares de tromboembolismo venoso</a:t>
            </a:r>
            <a:r>
              <a:rPr lang="en-US" sz="1200" dirty="0">
                <a:solidFill>
                  <a:srgbClr val="FFFAFA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)</a:t>
            </a:r>
            <a:endParaRPr lang="en-US" sz="1200" dirty="0">
              <a:latin typeface="Skeena" pitchFamily="2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549950" y="2163128"/>
            <a:ext cx="13530501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endParaRPr lang="en-US" sz="1200" dirty="0">
              <a:latin typeface="Skeena" pitchFamily="2" charset="0"/>
            </a:endParaRPr>
          </a:p>
        </p:txBody>
      </p:sp>
      <p:sp>
        <p:nvSpPr>
          <p:cNvPr id="7" name="Text 4"/>
          <p:cNvSpPr/>
          <p:nvPr/>
        </p:nvSpPr>
        <p:spPr>
          <a:xfrm>
            <a:off x="549950" y="2901672"/>
            <a:ext cx="13530501" cy="8270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250"/>
              </a:lnSpc>
              <a:buNone/>
            </a:pPr>
            <a:r>
              <a:rPr lang="en-US" sz="2600" b="1" dirty="0">
                <a:solidFill>
                  <a:srgbClr val="1F1E1E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Contraindicaciones Absolutas para la Terapia con Testosterona (Según EAU Guidelines 2025)</a:t>
            </a:r>
            <a:endParaRPr lang="en-US" sz="2600" b="1" dirty="0">
              <a:latin typeface="Skeena" pitchFamily="2" charset="0"/>
            </a:endParaRPr>
          </a:p>
        </p:txBody>
      </p:sp>
      <p:sp>
        <p:nvSpPr>
          <p:cNvPr id="8" name="Shape 5"/>
          <p:cNvSpPr/>
          <p:nvPr/>
        </p:nvSpPr>
        <p:spPr>
          <a:xfrm>
            <a:off x="549950" y="3964305"/>
            <a:ext cx="4405432" cy="1466850"/>
          </a:xfrm>
          <a:prstGeom prst="roundRect">
            <a:avLst>
              <a:gd name="adj" fmla="val 7481"/>
            </a:avLst>
          </a:prstGeom>
          <a:solidFill>
            <a:srgbClr val="FFFAFA"/>
          </a:solidFill>
          <a:ln w="2286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es-ES">
              <a:latin typeface="Skeena" pitchFamily="2" charset="0"/>
            </a:endParaRPr>
          </a:p>
        </p:txBody>
      </p:sp>
      <p:sp>
        <p:nvSpPr>
          <p:cNvPr id="9" name="Shape 6"/>
          <p:cNvSpPr/>
          <p:nvPr/>
        </p:nvSpPr>
        <p:spPr>
          <a:xfrm>
            <a:off x="527090" y="3964305"/>
            <a:ext cx="91440" cy="1466850"/>
          </a:xfrm>
          <a:prstGeom prst="roundRect">
            <a:avLst>
              <a:gd name="adj" fmla="val 72177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es-ES">
              <a:latin typeface="Skeena" pitchFamily="2" charset="0"/>
            </a:endParaRPr>
          </a:p>
        </p:txBody>
      </p:sp>
      <p:sp>
        <p:nvSpPr>
          <p:cNvPr id="10" name="Text 7"/>
          <p:cNvSpPr/>
          <p:nvPr/>
        </p:nvSpPr>
        <p:spPr>
          <a:xfrm>
            <a:off x="798433" y="4144208"/>
            <a:ext cx="2702362" cy="2584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600" dirty="0">
                <a:solidFill>
                  <a:srgbClr val="3B3535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Cáncer de Próstata Activo</a:t>
            </a:r>
            <a:endParaRPr lang="en-US" sz="1600" dirty="0">
              <a:latin typeface="Skeena" pitchFamily="2" charset="0"/>
            </a:endParaRPr>
          </a:p>
        </p:txBody>
      </p:sp>
      <p:sp>
        <p:nvSpPr>
          <p:cNvPr id="11" name="Text 8"/>
          <p:cNvSpPr/>
          <p:nvPr/>
        </p:nvSpPr>
        <p:spPr>
          <a:xfrm>
            <a:off x="798433" y="4496872"/>
            <a:ext cx="3977045" cy="7543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2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Cualquier evidencia de cáncer de próstata activo es una contraindicación estricta debido al riesgo de estimular el </a:t>
            </a:r>
            <a:r>
              <a:rPr lang="en-US" sz="1200" dirty="0" err="1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crecimiento</a:t>
            </a:r>
            <a:r>
              <a:rPr lang="en-US" sz="12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 tumoral (*)</a:t>
            </a:r>
            <a:endParaRPr lang="en-US" sz="1200" dirty="0">
              <a:latin typeface="Skeena" pitchFamily="2" charset="0"/>
            </a:endParaRPr>
          </a:p>
        </p:txBody>
      </p:sp>
      <p:sp>
        <p:nvSpPr>
          <p:cNvPr id="12" name="Shape 9"/>
          <p:cNvSpPr/>
          <p:nvPr/>
        </p:nvSpPr>
        <p:spPr>
          <a:xfrm>
            <a:off x="5112425" y="3964305"/>
            <a:ext cx="4405432" cy="1466850"/>
          </a:xfrm>
          <a:prstGeom prst="roundRect">
            <a:avLst>
              <a:gd name="adj" fmla="val 7481"/>
            </a:avLst>
          </a:prstGeom>
          <a:solidFill>
            <a:srgbClr val="FFFAFA"/>
          </a:solidFill>
          <a:ln w="2286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es-ES">
              <a:latin typeface="Skeena" pitchFamily="2" charset="0"/>
            </a:endParaRPr>
          </a:p>
        </p:txBody>
      </p:sp>
      <p:sp>
        <p:nvSpPr>
          <p:cNvPr id="13" name="Shape 10"/>
          <p:cNvSpPr/>
          <p:nvPr/>
        </p:nvSpPr>
        <p:spPr>
          <a:xfrm>
            <a:off x="5089565" y="3964305"/>
            <a:ext cx="91440" cy="1466850"/>
          </a:xfrm>
          <a:prstGeom prst="roundRect">
            <a:avLst>
              <a:gd name="adj" fmla="val 72177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es-ES">
              <a:latin typeface="Skeena" pitchFamily="2" charset="0"/>
            </a:endParaRPr>
          </a:p>
        </p:txBody>
      </p:sp>
      <p:sp>
        <p:nvSpPr>
          <p:cNvPr id="14" name="Text 11"/>
          <p:cNvSpPr/>
          <p:nvPr/>
        </p:nvSpPr>
        <p:spPr>
          <a:xfrm>
            <a:off x="5360908" y="4144208"/>
            <a:ext cx="3021449" cy="2584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600" dirty="0">
                <a:solidFill>
                  <a:srgbClr val="3B3535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Cáncer de Mama (Masculino)</a:t>
            </a:r>
            <a:endParaRPr lang="en-US" sz="1600" dirty="0">
              <a:latin typeface="Skeena" pitchFamily="2" charset="0"/>
            </a:endParaRPr>
          </a:p>
        </p:txBody>
      </p:sp>
      <p:sp>
        <p:nvSpPr>
          <p:cNvPr id="15" name="Text 12"/>
          <p:cNvSpPr/>
          <p:nvPr/>
        </p:nvSpPr>
        <p:spPr>
          <a:xfrm>
            <a:off x="5360908" y="4496872"/>
            <a:ext cx="3977045" cy="7543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2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Similar al cáncer de próstata, la testosterona puede promover el crecimiento del cáncer de mama en hombres.</a:t>
            </a:r>
            <a:endParaRPr lang="en-US" sz="1200" dirty="0">
              <a:latin typeface="Skeena" pitchFamily="2" charset="0"/>
            </a:endParaRPr>
          </a:p>
        </p:txBody>
      </p:sp>
      <p:sp>
        <p:nvSpPr>
          <p:cNvPr id="16" name="Shape 13"/>
          <p:cNvSpPr/>
          <p:nvPr/>
        </p:nvSpPr>
        <p:spPr>
          <a:xfrm>
            <a:off x="9674900" y="3964305"/>
            <a:ext cx="4405432" cy="1466850"/>
          </a:xfrm>
          <a:prstGeom prst="roundRect">
            <a:avLst>
              <a:gd name="adj" fmla="val 7481"/>
            </a:avLst>
          </a:prstGeom>
          <a:solidFill>
            <a:srgbClr val="FFFAFA"/>
          </a:solidFill>
          <a:ln w="2286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es-ES">
              <a:latin typeface="Skeena" pitchFamily="2" charset="0"/>
            </a:endParaRPr>
          </a:p>
        </p:txBody>
      </p:sp>
      <p:sp>
        <p:nvSpPr>
          <p:cNvPr id="17" name="Shape 14"/>
          <p:cNvSpPr/>
          <p:nvPr/>
        </p:nvSpPr>
        <p:spPr>
          <a:xfrm>
            <a:off x="9652040" y="3964305"/>
            <a:ext cx="91440" cy="1466850"/>
          </a:xfrm>
          <a:prstGeom prst="roundRect">
            <a:avLst>
              <a:gd name="adj" fmla="val 72177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es-ES">
              <a:latin typeface="Skeena" pitchFamily="2" charset="0"/>
            </a:endParaRPr>
          </a:p>
        </p:txBody>
      </p:sp>
      <p:sp>
        <p:nvSpPr>
          <p:cNvPr id="18" name="Text 15"/>
          <p:cNvSpPr/>
          <p:nvPr/>
        </p:nvSpPr>
        <p:spPr>
          <a:xfrm>
            <a:off x="9923383" y="4144208"/>
            <a:ext cx="2067520" cy="2584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600" dirty="0">
                <a:solidFill>
                  <a:srgbClr val="3B3535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Hematocrito &gt;54%</a:t>
            </a:r>
            <a:endParaRPr lang="en-US" sz="1600" dirty="0">
              <a:latin typeface="Skeena" pitchFamily="2" charset="0"/>
            </a:endParaRPr>
          </a:p>
        </p:txBody>
      </p:sp>
      <p:sp>
        <p:nvSpPr>
          <p:cNvPr id="19" name="Text 16"/>
          <p:cNvSpPr/>
          <p:nvPr/>
        </p:nvSpPr>
        <p:spPr>
          <a:xfrm>
            <a:off x="9923383" y="4496872"/>
            <a:ext cx="3977045" cy="7543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2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Un nivel elevado de hematocrito (policitemia) aumenta el riesgo de eventos tromboembólicos. Debe corregirse antes de iniciar el tratamiento.</a:t>
            </a:r>
            <a:endParaRPr lang="en-US" sz="1200" dirty="0">
              <a:latin typeface="Skeena" pitchFamily="2" charset="0"/>
            </a:endParaRPr>
          </a:p>
        </p:txBody>
      </p:sp>
      <p:sp>
        <p:nvSpPr>
          <p:cNvPr id="20" name="Shape 17"/>
          <p:cNvSpPr/>
          <p:nvPr/>
        </p:nvSpPr>
        <p:spPr>
          <a:xfrm>
            <a:off x="549950" y="5588198"/>
            <a:ext cx="4405432" cy="1725335"/>
          </a:xfrm>
          <a:prstGeom prst="roundRect">
            <a:avLst>
              <a:gd name="adj" fmla="val 6360"/>
            </a:avLst>
          </a:prstGeom>
          <a:solidFill>
            <a:srgbClr val="FFFAFA"/>
          </a:solidFill>
          <a:ln w="2286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es-ES">
              <a:latin typeface="Skeena" pitchFamily="2" charset="0"/>
            </a:endParaRPr>
          </a:p>
        </p:txBody>
      </p:sp>
      <p:sp>
        <p:nvSpPr>
          <p:cNvPr id="21" name="Shape 18"/>
          <p:cNvSpPr/>
          <p:nvPr/>
        </p:nvSpPr>
        <p:spPr>
          <a:xfrm>
            <a:off x="527090" y="5588198"/>
            <a:ext cx="91440" cy="1725335"/>
          </a:xfrm>
          <a:prstGeom prst="roundRect">
            <a:avLst>
              <a:gd name="adj" fmla="val 72177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es-ES">
              <a:latin typeface="Skeena" pitchFamily="2" charset="0"/>
            </a:endParaRPr>
          </a:p>
        </p:txBody>
      </p:sp>
      <p:sp>
        <p:nvSpPr>
          <p:cNvPr id="22" name="Text 19"/>
          <p:cNvSpPr/>
          <p:nvPr/>
        </p:nvSpPr>
        <p:spPr>
          <a:xfrm>
            <a:off x="798433" y="5768102"/>
            <a:ext cx="3977045" cy="5169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600" dirty="0">
                <a:solidFill>
                  <a:srgbClr val="3B3535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Apnea del Sueño Obstructiva Severa no Tratada</a:t>
            </a:r>
            <a:endParaRPr lang="en-US" sz="1600" dirty="0">
              <a:latin typeface="Skeena" pitchFamily="2" charset="0"/>
            </a:endParaRPr>
          </a:p>
        </p:txBody>
      </p:sp>
      <p:sp>
        <p:nvSpPr>
          <p:cNvPr id="23" name="Text 20"/>
          <p:cNvSpPr/>
          <p:nvPr/>
        </p:nvSpPr>
        <p:spPr>
          <a:xfrm>
            <a:off x="798433" y="6379250"/>
            <a:ext cx="3977045" cy="7543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2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La terapia con testosterona puede agravar la apnea del sueño, por lo que es crucial que esta condición esté controlada.</a:t>
            </a:r>
            <a:endParaRPr lang="en-US" sz="1200" dirty="0">
              <a:latin typeface="Skeena" pitchFamily="2" charset="0"/>
            </a:endParaRPr>
          </a:p>
        </p:txBody>
      </p:sp>
      <p:sp>
        <p:nvSpPr>
          <p:cNvPr id="24" name="Shape 21"/>
          <p:cNvSpPr/>
          <p:nvPr/>
        </p:nvSpPr>
        <p:spPr>
          <a:xfrm>
            <a:off x="5112425" y="5588198"/>
            <a:ext cx="4405432" cy="1725335"/>
          </a:xfrm>
          <a:prstGeom prst="roundRect">
            <a:avLst>
              <a:gd name="adj" fmla="val 6360"/>
            </a:avLst>
          </a:prstGeom>
          <a:solidFill>
            <a:srgbClr val="FFFAFA"/>
          </a:solidFill>
          <a:ln w="2286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es-ES">
              <a:latin typeface="Skeena" pitchFamily="2" charset="0"/>
            </a:endParaRPr>
          </a:p>
        </p:txBody>
      </p:sp>
      <p:sp>
        <p:nvSpPr>
          <p:cNvPr id="25" name="Shape 22"/>
          <p:cNvSpPr/>
          <p:nvPr/>
        </p:nvSpPr>
        <p:spPr>
          <a:xfrm>
            <a:off x="5089565" y="5588198"/>
            <a:ext cx="91440" cy="1725335"/>
          </a:xfrm>
          <a:prstGeom prst="roundRect">
            <a:avLst>
              <a:gd name="adj" fmla="val 72177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es-ES">
              <a:latin typeface="Skeena" pitchFamily="2" charset="0"/>
            </a:endParaRPr>
          </a:p>
        </p:txBody>
      </p:sp>
      <p:sp>
        <p:nvSpPr>
          <p:cNvPr id="26" name="Text 23"/>
          <p:cNvSpPr/>
          <p:nvPr/>
        </p:nvSpPr>
        <p:spPr>
          <a:xfrm>
            <a:off x="5360908" y="5768102"/>
            <a:ext cx="3977045" cy="5169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600" dirty="0">
                <a:solidFill>
                  <a:srgbClr val="3B3535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Insuficiencia Cardíaca Congestiva Severa (NYHA Clase III/IV)</a:t>
            </a:r>
            <a:endParaRPr lang="en-US" sz="1600" dirty="0">
              <a:latin typeface="Skeena" pitchFamily="2" charset="0"/>
            </a:endParaRPr>
          </a:p>
        </p:txBody>
      </p:sp>
      <p:sp>
        <p:nvSpPr>
          <p:cNvPr id="27" name="Text 24"/>
          <p:cNvSpPr/>
          <p:nvPr/>
        </p:nvSpPr>
        <p:spPr>
          <a:xfrm>
            <a:off x="5360908" y="6379250"/>
            <a:ext cx="3977045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2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Preocupación por la retención de líquidos y la posible descompensación cardíaca.</a:t>
            </a:r>
            <a:endParaRPr lang="en-US" sz="1200" dirty="0">
              <a:latin typeface="Skeena" pitchFamily="2" charset="0"/>
            </a:endParaRPr>
          </a:p>
        </p:txBody>
      </p:sp>
      <p:sp>
        <p:nvSpPr>
          <p:cNvPr id="28" name="Text 25"/>
          <p:cNvSpPr/>
          <p:nvPr/>
        </p:nvSpPr>
        <p:spPr>
          <a:xfrm>
            <a:off x="549950" y="7490222"/>
            <a:ext cx="13530501" cy="2514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endParaRPr lang="en-US" sz="1200" dirty="0">
              <a:latin typeface="Skeena" pitchFamily="2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339B1EB6-56F0-4727-7AFB-B1621CAD89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0331" y="1356383"/>
            <a:ext cx="9451754" cy="5390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1457336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6524" y="676425"/>
            <a:ext cx="13113782" cy="14254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b="1" dirty="0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Sex Hormone Binding Globulin (SHBG)</a:t>
            </a:r>
            <a:endParaRPr lang="en-US" sz="4450" b="1" dirty="0">
              <a:latin typeface="Skeena Display" pitchFamily="2" charset="0"/>
            </a:endParaRPr>
          </a:p>
        </p:txBody>
      </p:sp>
      <p:sp>
        <p:nvSpPr>
          <p:cNvPr id="3" name="Shape 1"/>
          <p:cNvSpPr/>
          <p:nvPr/>
        </p:nvSpPr>
        <p:spPr>
          <a:xfrm>
            <a:off x="594002" y="2257068"/>
            <a:ext cx="13507760" cy="4822388"/>
          </a:xfrm>
          <a:prstGeom prst="roundRect">
            <a:avLst>
              <a:gd name="adj" fmla="val 3637"/>
            </a:avLst>
          </a:prstGeom>
          <a:solidFill>
            <a:srgbClr val="002060"/>
          </a:solidFill>
          <a:ln/>
        </p:spPr>
        <p:txBody>
          <a:bodyPr/>
          <a:lstStyle/>
          <a:p>
            <a:endParaRPr lang="es-ES" sz="2800" dirty="0">
              <a:solidFill>
                <a:schemeClr val="bg1"/>
              </a:solidFill>
              <a:latin typeface="Skeena" pitchFamily="2" charset="0"/>
            </a:endParaRPr>
          </a:p>
        </p:txBody>
      </p:sp>
      <p:sp>
        <p:nvSpPr>
          <p:cNvPr id="5" name="Text 2"/>
          <p:cNvSpPr/>
          <p:nvPr/>
        </p:nvSpPr>
        <p:spPr>
          <a:xfrm>
            <a:off x="1462207" y="2567523"/>
            <a:ext cx="12193310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400" dirty="0">
                <a:solidFill>
                  <a:schemeClr val="bg1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Which is associated with increased sex hormone binding globulin (SHBG) levels?</a:t>
            </a:r>
            <a:endParaRPr lang="en-US" sz="2400" dirty="0">
              <a:solidFill>
                <a:schemeClr val="bg1"/>
              </a:solidFill>
              <a:latin typeface="Skeena" pitchFamily="2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1397914" y="3293209"/>
            <a:ext cx="12193310" cy="13868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ct val="200000"/>
              </a:lnSpc>
              <a:buAutoNum type="alphaUcParenR"/>
            </a:pPr>
            <a:r>
              <a:rPr lang="en-US" sz="2400" dirty="0">
                <a:solidFill>
                  <a:schemeClr val="bg1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Increased total testosterone</a:t>
            </a:r>
          </a:p>
          <a:p>
            <a:pPr algn="l">
              <a:lnSpc>
                <a:spcPct val="200000"/>
              </a:lnSpc>
            </a:pPr>
            <a:r>
              <a:rPr lang="en-US" sz="2400" dirty="0">
                <a:solidFill>
                  <a:schemeClr val="bg1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B) Decreased total testosterone</a:t>
            </a:r>
          </a:p>
          <a:p>
            <a:pPr algn="l">
              <a:lnSpc>
                <a:spcPct val="200000"/>
              </a:lnSpc>
            </a:pPr>
            <a:r>
              <a:rPr lang="en-US" sz="2400" dirty="0">
                <a:solidFill>
                  <a:schemeClr val="bg1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C) Increased bioavailable testosterone</a:t>
            </a:r>
          </a:p>
          <a:p>
            <a:pPr algn="l">
              <a:lnSpc>
                <a:spcPct val="200000"/>
              </a:lnSpc>
            </a:pPr>
            <a:r>
              <a:rPr lang="en-US" sz="2400" dirty="0">
                <a:solidFill>
                  <a:schemeClr val="bg1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D) Decreased bioavailable testosterone</a:t>
            </a:r>
            <a:endParaRPr lang="en-US" sz="2400" dirty="0">
              <a:solidFill>
                <a:schemeClr val="bg1"/>
              </a:solidFill>
              <a:latin typeface="Skeena" pitchFamily="2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4374" y="554950"/>
            <a:ext cx="13221653" cy="1323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200"/>
              </a:lnSpc>
              <a:buNone/>
            </a:pPr>
            <a:r>
              <a:rPr lang="en-US" sz="4150" dirty="0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Respuesta: Globulina Fijadora de Hormonas Sexuales (SHBG)</a:t>
            </a:r>
            <a:endParaRPr lang="en-US" sz="4150" dirty="0">
              <a:latin typeface="Skeena Display" pitchFamily="2" charset="0"/>
            </a:endParaRPr>
          </a:p>
        </p:txBody>
      </p:sp>
      <p:sp>
        <p:nvSpPr>
          <p:cNvPr id="3" name="Shape 1"/>
          <p:cNvSpPr/>
          <p:nvPr/>
        </p:nvSpPr>
        <p:spPr>
          <a:xfrm>
            <a:off x="704374" y="2281357"/>
            <a:ext cx="13221653" cy="855107"/>
          </a:xfrm>
          <a:prstGeom prst="roundRect">
            <a:avLst>
              <a:gd name="adj" fmla="val 9885"/>
            </a:avLst>
          </a:prstGeom>
          <a:solidFill>
            <a:srgbClr val="5CC97B"/>
          </a:solidFill>
          <a:ln/>
        </p:spPr>
        <p:txBody>
          <a:bodyPr/>
          <a:lstStyle/>
          <a:p>
            <a:endParaRPr lang="es-ES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589" y="2585323"/>
            <a:ext cx="251460" cy="201216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358265" y="2532817"/>
            <a:ext cx="12366546" cy="3219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FFFAFA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Respuesta Correcta: D) Decreased bioavailable testosterone (Disminución de testosterona biodisponible)</a:t>
            </a:r>
            <a:endParaRPr lang="en-US" sz="2000" dirty="0">
              <a:latin typeface="Skeena Display" pitchFamily="2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704374" y="3362801"/>
            <a:ext cx="13221653" cy="3219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.</a:t>
            </a:r>
            <a:endParaRPr lang="en-US" sz="1550" dirty="0"/>
          </a:p>
        </p:txBody>
      </p:sp>
      <p:sp>
        <p:nvSpPr>
          <p:cNvPr id="7" name="Text 4"/>
          <p:cNvSpPr/>
          <p:nvPr/>
        </p:nvSpPr>
        <p:spPr>
          <a:xfrm>
            <a:off x="704374" y="3986570"/>
            <a:ext cx="10702052" cy="529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150"/>
              </a:lnSpc>
              <a:buNone/>
            </a:pPr>
            <a:r>
              <a:rPr lang="en-US" sz="3300" dirty="0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Fracciones de Testosterona y su Biodisponibilidad</a:t>
            </a:r>
            <a:endParaRPr lang="en-US" sz="3300" dirty="0">
              <a:latin typeface="Skeena Display" pitchFamily="2" charset="0"/>
            </a:endParaRPr>
          </a:p>
        </p:txBody>
      </p:sp>
      <p:sp>
        <p:nvSpPr>
          <p:cNvPr id="8" name="Shape 5"/>
          <p:cNvSpPr/>
          <p:nvPr/>
        </p:nvSpPr>
        <p:spPr>
          <a:xfrm>
            <a:off x="704374" y="4817983"/>
            <a:ext cx="4273034" cy="2308384"/>
          </a:xfrm>
          <a:prstGeom prst="roundRect">
            <a:avLst>
              <a:gd name="adj" fmla="val 3662"/>
            </a:avLst>
          </a:prstGeom>
          <a:solidFill>
            <a:srgbClr val="FFFAFA"/>
          </a:solidFill>
          <a:ln w="2286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es-ES">
              <a:latin typeface="Skeena Display" pitchFamily="2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928449" y="5042059"/>
            <a:ext cx="2647950" cy="33099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50" dirty="0">
                <a:solidFill>
                  <a:srgbClr val="3B3535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Unida a SHBG</a:t>
            </a:r>
            <a:endParaRPr lang="en-US" sz="2050" dirty="0">
              <a:latin typeface="Skeena Display" pitchFamily="2" charset="0"/>
            </a:endParaRPr>
          </a:p>
        </p:txBody>
      </p:sp>
      <p:sp>
        <p:nvSpPr>
          <p:cNvPr id="10" name="Text 7"/>
          <p:cNvSpPr/>
          <p:nvPr/>
        </p:nvSpPr>
        <p:spPr>
          <a:xfrm>
            <a:off x="928449" y="5493782"/>
            <a:ext cx="3824883" cy="3219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b="1" dirty="0">
                <a:solidFill>
                  <a:srgbClr val="3B3535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≈ 40–60%</a:t>
            </a:r>
            <a:endParaRPr lang="en-US" sz="1550" dirty="0">
              <a:latin typeface="Skeena Display" pitchFamily="2" charset="0"/>
            </a:endParaRPr>
          </a:p>
        </p:txBody>
      </p:sp>
      <p:sp>
        <p:nvSpPr>
          <p:cNvPr id="11" name="Text 8"/>
          <p:cNvSpPr/>
          <p:nvPr/>
        </p:nvSpPr>
        <p:spPr>
          <a:xfrm>
            <a:off x="928449" y="5936456"/>
            <a:ext cx="3824883" cy="9658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B3535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Unión fuerte, </a:t>
            </a:r>
            <a:r>
              <a:rPr lang="en-US" sz="1550" dirty="0">
                <a:solidFill>
                  <a:srgbClr val="FF0000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no biodisponible</a:t>
            </a:r>
            <a:r>
              <a:rPr lang="en-US" sz="1550" dirty="0">
                <a:solidFill>
                  <a:srgbClr val="3B3535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. Esta fracción no puede interactuar con los receptores celulares.</a:t>
            </a:r>
            <a:endParaRPr lang="en-US" sz="1550" dirty="0">
              <a:latin typeface="Skeena Display" pitchFamily="2" charset="0"/>
            </a:endParaRPr>
          </a:p>
        </p:txBody>
      </p:sp>
      <p:sp>
        <p:nvSpPr>
          <p:cNvPr id="12" name="Shape 9"/>
          <p:cNvSpPr/>
          <p:nvPr/>
        </p:nvSpPr>
        <p:spPr>
          <a:xfrm>
            <a:off x="5178623" y="4817983"/>
            <a:ext cx="4273034" cy="2308384"/>
          </a:xfrm>
          <a:prstGeom prst="roundRect">
            <a:avLst>
              <a:gd name="adj" fmla="val 3662"/>
            </a:avLst>
          </a:prstGeom>
          <a:solidFill>
            <a:srgbClr val="FFFAFA"/>
          </a:solidFill>
          <a:ln w="2286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es-ES">
              <a:latin typeface="Skeena Display" pitchFamily="2" charset="0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5402699" y="5042059"/>
            <a:ext cx="2647950" cy="33099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50" dirty="0">
                <a:solidFill>
                  <a:srgbClr val="3B3535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Unida a Albúmina</a:t>
            </a:r>
            <a:endParaRPr lang="en-US" sz="2050" dirty="0">
              <a:latin typeface="Skeena Display" pitchFamily="2" charset="0"/>
            </a:endParaRPr>
          </a:p>
        </p:txBody>
      </p:sp>
      <p:sp>
        <p:nvSpPr>
          <p:cNvPr id="14" name="Text 11"/>
          <p:cNvSpPr/>
          <p:nvPr/>
        </p:nvSpPr>
        <p:spPr>
          <a:xfrm>
            <a:off x="5402699" y="5493782"/>
            <a:ext cx="3824883" cy="3219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b="1" dirty="0">
                <a:solidFill>
                  <a:srgbClr val="3B3535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≈ 40–50%</a:t>
            </a:r>
            <a:endParaRPr lang="en-US" sz="1550" dirty="0">
              <a:latin typeface="Skeena Display" pitchFamily="2" charset="0"/>
            </a:endParaRPr>
          </a:p>
        </p:txBody>
      </p:sp>
      <p:sp>
        <p:nvSpPr>
          <p:cNvPr id="15" name="Text 12"/>
          <p:cNvSpPr/>
          <p:nvPr/>
        </p:nvSpPr>
        <p:spPr>
          <a:xfrm>
            <a:off x="5402699" y="5936456"/>
            <a:ext cx="3824883" cy="6438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B3535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Unión débil, </a:t>
            </a:r>
            <a:r>
              <a:rPr lang="en-US" sz="1550" dirty="0">
                <a:solidFill>
                  <a:srgbClr val="008000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biodisponible</a:t>
            </a:r>
            <a:r>
              <a:rPr lang="en-US" sz="1550" dirty="0">
                <a:solidFill>
                  <a:srgbClr val="3B3535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. Se disocia fácilmente para actuar en los tejidos.</a:t>
            </a:r>
            <a:endParaRPr lang="en-US" sz="1550" dirty="0">
              <a:latin typeface="Skeena Display" pitchFamily="2" charset="0"/>
            </a:endParaRPr>
          </a:p>
        </p:txBody>
      </p:sp>
      <p:sp>
        <p:nvSpPr>
          <p:cNvPr id="16" name="Shape 13"/>
          <p:cNvSpPr/>
          <p:nvPr/>
        </p:nvSpPr>
        <p:spPr>
          <a:xfrm>
            <a:off x="9652873" y="4817983"/>
            <a:ext cx="4273034" cy="2308384"/>
          </a:xfrm>
          <a:prstGeom prst="roundRect">
            <a:avLst>
              <a:gd name="adj" fmla="val 3662"/>
            </a:avLst>
          </a:prstGeom>
          <a:solidFill>
            <a:srgbClr val="FFFAFA"/>
          </a:solidFill>
          <a:ln w="2286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es-ES"/>
          </a:p>
        </p:txBody>
      </p:sp>
      <p:sp>
        <p:nvSpPr>
          <p:cNvPr id="17" name="Text 14"/>
          <p:cNvSpPr/>
          <p:nvPr/>
        </p:nvSpPr>
        <p:spPr>
          <a:xfrm>
            <a:off x="9876949" y="5042059"/>
            <a:ext cx="2647950" cy="33099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50" dirty="0">
                <a:solidFill>
                  <a:srgbClr val="3B3535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Libre (no unida)</a:t>
            </a:r>
            <a:endParaRPr lang="en-US" sz="2050" dirty="0">
              <a:latin typeface="Skeena Display" pitchFamily="2" charset="0"/>
            </a:endParaRPr>
          </a:p>
        </p:txBody>
      </p:sp>
      <p:sp>
        <p:nvSpPr>
          <p:cNvPr id="18" name="Text 15"/>
          <p:cNvSpPr/>
          <p:nvPr/>
        </p:nvSpPr>
        <p:spPr>
          <a:xfrm>
            <a:off x="9876949" y="5493782"/>
            <a:ext cx="3824883" cy="3219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b="1" dirty="0">
                <a:solidFill>
                  <a:srgbClr val="3B3535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≈ 1–3%</a:t>
            </a:r>
            <a:endParaRPr lang="en-US" sz="1550" dirty="0">
              <a:latin typeface="Skeena Display" pitchFamily="2" charset="0"/>
            </a:endParaRPr>
          </a:p>
        </p:txBody>
      </p:sp>
      <p:sp>
        <p:nvSpPr>
          <p:cNvPr id="19" name="Text 16"/>
          <p:cNvSpPr/>
          <p:nvPr/>
        </p:nvSpPr>
        <p:spPr>
          <a:xfrm>
            <a:off x="9876949" y="5936456"/>
            <a:ext cx="3824883" cy="9658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008000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Activa</a:t>
            </a:r>
            <a:r>
              <a:rPr lang="en-US" sz="1550" dirty="0">
                <a:solidFill>
                  <a:srgbClr val="3B3535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 y biodisponible. Es la forma más directamente utilizable por el cuerpo.</a:t>
            </a:r>
            <a:endParaRPr lang="en-US" sz="1550" dirty="0">
              <a:latin typeface="Skeena Display" pitchFamily="2" charset="0"/>
            </a:endParaRPr>
          </a:p>
        </p:txBody>
      </p:sp>
      <p:sp>
        <p:nvSpPr>
          <p:cNvPr id="20" name="Text 17"/>
          <p:cNvSpPr/>
          <p:nvPr/>
        </p:nvSpPr>
        <p:spPr>
          <a:xfrm>
            <a:off x="704374" y="7352705"/>
            <a:ext cx="13221653" cy="3219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b="1" u="sng" dirty="0">
                <a:solidFill>
                  <a:srgbClr val="3B35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LA SHBG "ATRAPA" la testoterona biodisponible, la TST suele estar normal o levemente aumentada</a:t>
            </a:r>
            <a:r>
              <a:rPr lang="en-US" sz="2000" dirty="0">
                <a:solidFill>
                  <a:srgbClr val="3B3535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. </a:t>
            </a:r>
            <a:endParaRPr lang="en-US" sz="2000" dirty="0">
              <a:latin typeface="Skeena Display" pitchFamily="2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84728" y="694373"/>
            <a:ext cx="8044934" cy="6435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050"/>
              </a:lnSpc>
              <a:buNone/>
            </a:pPr>
            <a:r>
              <a:rPr lang="en-US" sz="4050" dirty="0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Factores que Modulan la SHBG</a:t>
            </a:r>
            <a:endParaRPr lang="en-US" sz="4050" dirty="0">
              <a:latin typeface="Skeena Display" pitchFamily="2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684728" y="1729145"/>
            <a:ext cx="13260943" cy="93868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endParaRPr lang="en-US" sz="1500" dirty="0"/>
          </a:p>
        </p:txBody>
      </p:sp>
      <p:sp>
        <p:nvSpPr>
          <p:cNvPr id="4" name="Shape 2"/>
          <p:cNvSpPr/>
          <p:nvPr/>
        </p:nvSpPr>
        <p:spPr>
          <a:xfrm>
            <a:off x="684728" y="2887861"/>
            <a:ext cx="440174" cy="440174"/>
          </a:xfrm>
          <a:prstGeom prst="roundRect">
            <a:avLst>
              <a:gd name="adj" fmla="val 18668"/>
            </a:avLst>
          </a:prstGeom>
          <a:solidFill>
            <a:srgbClr val="6C5CE7"/>
          </a:solidFill>
          <a:ln w="7620">
            <a:solidFill>
              <a:srgbClr val="8575FF"/>
            </a:solidFill>
            <a:prstDash val="solid"/>
          </a:ln>
        </p:spPr>
        <p:txBody>
          <a:bodyPr/>
          <a:lstStyle/>
          <a:p>
            <a:endParaRPr lang="es-ES">
              <a:latin typeface="Skeena" pitchFamily="2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750332" y="2914829"/>
            <a:ext cx="308848" cy="3861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400" dirty="0">
                <a:solidFill>
                  <a:srgbClr val="FFFFFF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1</a:t>
            </a:r>
            <a:endParaRPr lang="en-US" sz="2400" dirty="0">
              <a:latin typeface="Skeena" pitchFamily="2" charset="0"/>
            </a:endParaRPr>
          </a:p>
        </p:txBody>
      </p:sp>
      <p:sp>
        <p:nvSpPr>
          <p:cNvPr id="6" name="Text 4"/>
          <p:cNvSpPr/>
          <p:nvPr/>
        </p:nvSpPr>
        <p:spPr>
          <a:xfrm>
            <a:off x="1320522" y="2955012"/>
            <a:ext cx="4252317" cy="3217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3B3535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Factores que </a:t>
            </a:r>
            <a:r>
              <a:rPr lang="en-US" sz="2000" dirty="0">
                <a:solidFill>
                  <a:srgbClr val="008000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Aumentan</a:t>
            </a:r>
            <a:r>
              <a:rPr lang="en-US" sz="2000" dirty="0">
                <a:solidFill>
                  <a:srgbClr val="3B3535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 la SHBG</a:t>
            </a:r>
            <a:endParaRPr lang="en-US" sz="2000" dirty="0">
              <a:latin typeface="Skeena" pitchFamily="2" charset="0"/>
            </a:endParaRPr>
          </a:p>
        </p:txBody>
      </p:sp>
      <p:sp>
        <p:nvSpPr>
          <p:cNvPr id="7" name="Text 5"/>
          <p:cNvSpPr/>
          <p:nvPr/>
        </p:nvSpPr>
        <p:spPr>
          <a:xfrm>
            <a:off x="1320522" y="3393996"/>
            <a:ext cx="5872401" cy="3128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450"/>
              </a:lnSpc>
              <a:buSzPct val="100000"/>
              <a:buChar char="•"/>
            </a:pPr>
            <a:r>
              <a:rPr lang="en-US" sz="150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Edad y envejecimiento</a:t>
            </a:r>
            <a:endParaRPr lang="en-US" sz="1500" dirty="0">
              <a:latin typeface="Skeena" pitchFamily="2" charset="0"/>
            </a:endParaRPr>
          </a:p>
        </p:txBody>
      </p:sp>
      <p:sp>
        <p:nvSpPr>
          <p:cNvPr id="8" name="Text 6"/>
          <p:cNvSpPr/>
          <p:nvPr/>
        </p:nvSpPr>
        <p:spPr>
          <a:xfrm>
            <a:off x="1320522" y="3775353"/>
            <a:ext cx="5872401" cy="3128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450"/>
              </a:lnSpc>
              <a:buSzPct val="100000"/>
              <a:buChar char="•"/>
            </a:pPr>
            <a:r>
              <a:rPr lang="en-US" sz="150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Fumar</a:t>
            </a:r>
            <a:endParaRPr lang="en-US" sz="1500" dirty="0">
              <a:latin typeface="Skeena" pitchFamily="2" charset="0"/>
            </a:endParaRPr>
          </a:p>
        </p:txBody>
      </p:sp>
      <p:sp>
        <p:nvSpPr>
          <p:cNvPr id="9" name="Text 7"/>
          <p:cNvSpPr/>
          <p:nvPr/>
        </p:nvSpPr>
        <p:spPr>
          <a:xfrm>
            <a:off x="1320522" y="4156710"/>
            <a:ext cx="5872401" cy="3128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450"/>
              </a:lnSpc>
              <a:buSzPct val="100000"/>
              <a:buChar char="•"/>
            </a:pPr>
            <a:r>
              <a:rPr lang="en-US" sz="1500" b="1" dirty="0">
                <a:solidFill>
                  <a:srgbClr val="1F71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Enfermedad Hepática Crónica</a:t>
            </a:r>
            <a:endParaRPr lang="en-US" sz="1500" dirty="0">
              <a:latin typeface="Skeena" pitchFamily="2" charset="0"/>
            </a:endParaRPr>
          </a:p>
        </p:txBody>
      </p:sp>
      <p:sp>
        <p:nvSpPr>
          <p:cNvPr id="10" name="Text 8"/>
          <p:cNvSpPr/>
          <p:nvPr/>
        </p:nvSpPr>
        <p:spPr>
          <a:xfrm>
            <a:off x="1320522" y="4538067"/>
            <a:ext cx="5872401" cy="3128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450"/>
              </a:lnSpc>
              <a:buSzPct val="100000"/>
              <a:buChar char="•"/>
            </a:pPr>
            <a:r>
              <a:rPr lang="en-US" sz="150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Hipertiroidismo</a:t>
            </a:r>
            <a:r>
              <a:rPr lang="en-US" sz="15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.</a:t>
            </a:r>
            <a:endParaRPr lang="en-US" sz="1500" dirty="0">
              <a:latin typeface="Skeena" pitchFamily="2" charset="0"/>
            </a:endParaRPr>
          </a:p>
        </p:txBody>
      </p:sp>
      <p:sp>
        <p:nvSpPr>
          <p:cNvPr id="11" name="Text 9"/>
          <p:cNvSpPr/>
          <p:nvPr/>
        </p:nvSpPr>
        <p:spPr>
          <a:xfrm>
            <a:off x="1320522" y="4919424"/>
            <a:ext cx="5872401" cy="3128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450"/>
              </a:lnSpc>
              <a:buSzPct val="100000"/>
              <a:buChar char="•"/>
            </a:pPr>
            <a:r>
              <a:rPr lang="en-US" sz="1500" b="1" dirty="0">
                <a:solidFill>
                  <a:srgbClr val="B05EF1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Estrógenos</a:t>
            </a:r>
            <a:endParaRPr lang="en-US" sz="1500" dirty="0">
              <a:latin typeface="Skeena" pitchFamily="2" charset="0"/>
            </a:endParaRPr>
          </a:p>
        </p:txBody>
      </p:sp>
      <p:sp>
        <p:nvSpPr>
          <p:cNvPr id="12" name="Text 10"/>
          <p:cNvSpPr/>
          <p:nvPr/>
        </p:nvSpPr>
        <p:spPr>
          <a:xfrm>
            <a:off x="1320522" y="5300782"/>
            <a:ext cx="5872401" cy="3128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450"/>
              </a:lnSpc>
              <a:buSzPct val="100000"/>
              <a:buChar char="•"/>
            </a:pPr>
            <a:r>
              <a:rPr lang="en-US" sz="150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Medicamentos:</a:t>
            </a:r>
            <a:r>
              <a:rPr lang="en-US" sz="15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 Algunos anticonvulsivantes, opiáceos.</a:t>
            </a:r>
            <a:endParaRPr lang="en-US" sz="1500" dirty="0">
              <a:latin typeface="Skeena" pitchFamily="2" charset="0"/>
            </a:endParaRPr>
          </a:p>
        </p:txBody>
      </p:sp>
      <p:sp>
        <p:nvSpPr>
          <p:cNvPr id="13" name="Text 11"/>
          <p:cNvSpPr/>
          <p:nvPr/>
        </p:nvSpPr>
        <p:spPr>
          <a:xfrm>
            <a:off x="1320522" y="5682139"/>
            <a:ext cx="5872401" cy="3128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450"/>
              </a:lnSpc>
              <a:buSzPct val="100000"/>
              <a:buChar char="•"/>
            </a:pPr>
            <a:r>
              <a:rPr lang="en-US" sz="150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VIH.</a:t>
            </a:r>
            <a:endParaRPr lang="en-US" sz="1500" dirty="0">
              <a:latin typeface="Skeena" pitchFamily="2" charset="0"/>
            </a:endParaRPr>
          </a:p>
        </p:txBody>
      </p:sp>
      <p:sp>
        <p:nvSpPr>
          <p:cNvPr id="14" name="Text 12"/>
          <p:cNvSpPr/>
          <p:nvPr/>
        </p:nvSpPr>
        <p:spPr>
          <a:xfrm>
            <a:off x="1320522" y="6063496"/>
            <a:ext cx="5872401" cy="93868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450"/>
              </a:lnSpc>
              <a:buSzPct val="100000"/>
              <a:buChar char="•"/>
            </a:pPr>
            <a:r>
              <a:rPr lang="en-US" sz="1500" b="1" dirty="0">
                <a:solidFill>
                  <a:srgbClr val="FFA44F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Pérdida de Peso:</a:t>
            </a:r>
            <a:r>
              <a:rPr lang="en-US" sz="15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 En individuos obesos, paradójicamente puede aumentar la SHBG al mejorar la resistencia a la insulina.</a:t>
            </a:r>
            <a:endParaRPr lang="en-US" sz="1500" dirty="0">
              <a:latin typeface="Skeena" pitchFamily="2" charset="0"/>
            </a:endParaRPr>
          </a:p>
        </p:txBody>
      </p:sp>
      <p:sp>
        <p:nvSpPr>
          <p:cNvPr id="15" name="Shape 13"/>
          <p:cNvSpPr/>
          <p:nvPr/>
        </p:nvSpPr>
        <p:spPr>
          <a:xfrm>
            <a:off x="7437477" y="2887861"/>
            <a:ext cx="440174" cy="440174"/>
          </a:xfrm>
          <a:prstGeom prst="roundRect">
            <a:avLst>
              <a:gd name="adj" fmla="val 18668"/>
            </a:avLst>
          </a:prstGeom>
          <a:solidFill>
            <a:srgbClr val="6C5CE7"/>
          </a:solidFill>
          <a:ln w="7620">
            <a:solidFill>
              <a:srgbClr val="8575FF"/>
            </a:solidFill>
            <a:prstDash val="solid"/>
          </a:ln>
        </p:spPr>
        <p:txBody>
          <a:bodyPr/>
          <a:lstStyle/>
          <a:p>
            <a:endParaRPr lang="es-ES">
              <a:latin typeface="Skeena" pitchFamily="2" charset="0"/>
            </a:endParaRPr>
          </a:p>
        </p:txBody>
      </p:sp>
      <p:sp>
        <p:nvSpPr>
          <p:cNvPr id="16" name="Text 14"/>
          <p:cNvSpPr/>
          <p:nvPr/>
        </p:nvSpPr>
        <p:spPr>
          <a:xfrm>
            <a:off x="7503081" y="2914829"/>
            <a:ext cx="308848" cy="3861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400" dirty="0">
                <a:solidFill>
                  <a:srgbClr val="FFFFFF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2</a:t>
            </a:r>
            <a:endParaRPr lang="en-US" sz="2400" dirty="0">
              <a:latin typeface="Skeena" pitchFamily="2" charset="0"/>
            </a:endParaRPr>
          </a:p>
        </p:txBody>
      </p:sp>
      <p:sp>
        <p:nvSpPr>
          <p:cNvPr id="17" name="Text 15"/>
          <p:cNvSpPr/>
          <p:nvPr/>
        </p:nvSpPr>
        <p:spPr>
          <a:xfrm>
            <a:off x="8073271" y="2955012"/>
            <a:ext cx="4422338" cy="3217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3B3535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Factores que </a:t>
            </a:r>
            <a:r>
              <a:rPr lang="en-US" sz="2000" dirty="0">
                <a:solidFill>
                  <a:srgbClr val="FF0000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Disminuyen</a:t>
            </a:r>
            <a:r>
              <a:rPr lang="en-US" sz="2000" dirty="0">
                <a:solidFill>
                  <a:srgbClr val="3B3535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 la SHBG</a:t>
            </a:r>
            <a:endParaRPr lang="en-US" sz="2000" dirty="0">
              <a:latin typeface="Skeena" pitchFamily="2" charset="0"/>
            </a:endParaRPr>
          </a:p>
        </p:txBody>
      </p:sp>
      <p:sp>
        <p:nvSpPr>
          <p:cNvPr id="18" name="Text 16"/>
          <p:cNvSpPr/>
          <p:nvPr/>
        </p:nvSpPr>
        <p:spPr>
          <a:xfrm>
            <a:off x="8073271" y="3393996"/>
            <a:ext cx="5872401" cy="3128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450"/>
              </a:lnSpc>
              <a:buSzPct val="100000"/>
              <a:buChar char="•"/>
            </a:pPr>
            <a:r>
              <a:rPr lang="en-US" sz="1500" b="1" dirty="0">
                <a:solidFill>
                  <a:srgbClr val="FFA44F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Obesidad</a:t>
            </a:r>
            <a:r>
              <a:rPr lang="en-US" sz="1500" b="1" dirty="0">
                <a:solidFill>
                  <a:srgbClr val="FFA44F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:</a:t>
            </a:r>
            <a:r>
              <a:rPr lang="en-US" sz="150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 Resistencia a la insulina</a:t>
            </a:r>
            <a:endParaRPr lang="en-US" sz="1500" dirty="0"/>
          </a:p>
        </p:txBody>
      </p:sp>
      <p:sp>
        <p:nvSpPr>
          <p:cNvPr id="19" name="Text 17"/>
          <p:cNvSpPr/>
          <p:nvPr/>
        </p:nvSpPr>
        <p:spPr>
          <a:xfrm>
            <a:off x="8073271" y="3775353"/>
            <a:ext cx="5872401" cy="3128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450"/>
              </a:lnSpc>
              <a:buSzPct val="100000"/>
              <a:buChar char="•"/>
            </a:pPr>
            <a:r>
              <a:rPr lang="en-US" sz="150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Hipotiroidismo</a:t>
            </a:r>
            <a:endParaRPr lang="en-US" sz="1500" dirty="0">
              <a:latin typeface="Skeena" pitchFamily="2" charset="0"/>
            </a:endParaRPr>
          </a:p>
        </p:txBody>
      </p:sp>
      <p:sp>
        <p:nvSpPr>
          <p:cNvPr id="20" name="Text 18"/>
          <p:cNvSpPr/>
          <p:nvPr/>
        </p:nvSpPr>
        <p:spPr>
          <a:xfrm>
            <a:off x="8073271" y="4156710"/>
            <a:ext cx="5872401" cy="3128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450"/>
              </a:lnSpc>
              <a:buSzPct val="100000"/>
              <a:buChar char="•"/>
            </a:pPr>
            <a:r>
              <a:rPr lang="en-US" sz="1500" b="1" dirty="0">
                <a:solidFill>
                  <a:srgbClr val="B05EF1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Andrógenos</a:t>
            </a:r>
            <a:r>
              <a:rPr lang="en-US" sz="1500" b="1" dirty="0">
                <a:solidFill>
                  <a:srgbClr val="B05EF1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 Exógenos</a:t>
            </a:r>
            <a:endParaRPr lang="en-US" sz="1500" dirty="0"/>
          </a:p>
        </p:txBody>
      </p:sp>
      <p:sp>
        <p:nvSpPr>
          <p:cNvPr id="21" name="Text 19"/>
          <p:cNvSpPr/>
          <p:nvPr/>
        </p:nvSpPr>
        <p:spPr>
          <a:xfrm>
            <a:off x="8073271" y="4538067"/>
            <a:ext cx="5872401" cy="3128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450"/>
              </a:lnSpc>
              <a:buSzPct val="100000"/>
              <a:buChar char="•"/>
            </a:pPr>
            <a:r>
              <a:rPr lang="en-US" sz="150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Síndrome Nefrótico</a:t>
            </a:r>
            <a:endParaRPr lang="en-US" sz="1500" dirty="0">
              <a:latin typeface="Skeena" pitchFamily="2" charset="0"/>
            </a:endParaRPr>
          </a:p>
        </p:txBody>
      </p:sp>
      <p:sp>
        <p:nvSpPr>
          <p:cNvPr id="22" name="Text 20"/>
          <p:cNvSpPr/>
          <p:nvPr/>
        </p:nvSpPr>
        <p:spPr>
          <a:xfrm>
            <a:off x="8073271" y="4919424"/>
            <a:ext cx="5872401" cy="3128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450"/>
              </a:lnSpc>
              <a:buSzPct val="100000"/>
              <a:buChar char="•"/>
            </a:pPr>
            <a:r>
              <a:rPr lang="en-US" sz="1500" b="1" dirty="0">
                <a:solidFill>
                  <a:srgbClr val="B05EF1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Acromegalia</a:t>
            </a:r>
            <a:endParaRPr lang="en-US" sz="1500" dirty="0">
              <a:latin typeface="Skeena Display" pitchFamily="2" charset="0"/>
            </a:endParaRPr>
          </a:p>
        </p:txBody>
      </p:sp>
      <p:sp>
        <p:nvSpPr>
          <p:cNvPr id="23" name="Text 21"/>
          <p:cNvSpPr/>
          <p:nvPr/>
        </p:nvSpPr>
        <p:spPr>
          <a:xfrm>
            <a:off x="8073271" y="5300782"/>
            <a:ext cx="5872401" cy="3128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450"/>
              </a:lnSpc>
              <a:buSzPct val="100000"/>
              <a:buChar char="•"/>
            </a:pPr>
            <a:r>
              <a:rPr lang="en-US" sz="1500" b="1" dirty="0">
                <a:solidFill>
                  <a:srgbClr val="FFA44F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Resistencia a la Insulina/Diabetes Tipo 2</a:t>
            </a:r>
            <a:endParaRPr lang="en-US" sz="1500" dirty="0">
              <a:latin typeface="Skeena" pitchFamily="2" charset="0"/>
            </a:endParaRPr>
          </a:p>
        </p:txBody>
      </p:sp>
      <p:sp>
        <p:nvSpPr>
          <p:cNvPr id="24" name="Text 22"/>
          <p:cNvSpPr/>
          <p:nvPr/>
        </p:nvSpPr>
        <p:spPr>
          <a:xfrm>
            <a:off x="8073271" y="5682139"/>
            <a:ext cx="5872401" cy="3128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450"/>
              </a:lnSpc>
              <a:buSzPct val="100000"/>
              <a:buChar char="•"/>
            </a:pPr>
            <a:r>
              <a:rPr lang="en-US" sz="150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Síndrome Metabólico</a:t>
            </a:r>
            <a:endParaRPr lang="en-US" sz="1500" dirty="0">
              <a:latin typeface="Skeena" pitchFamily="2" charset="0"/>
            </a:endParaRPr>
          </a:p>
        </p:txBody>
      </p:sp>
      <p:sp>
        <p:nvSpPr>
          <p:cNvPr id="25" name="Text 23"/>
          <p:cNvSpPr/>
          <p:nvPr/>
        </p:nvSpPr>
        <p:spPr>
          <a:xfrm>
            <a:off x="8073271" y="6063496"/>
            <a:ext cx="5872401" cy="3128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450"/>
              </a:lnSpc>
              <a:buSzPct val="100000"/>
              <a:buChar char="•"/>
            </a:pPr>
            <a:r>
              <a:rPr lang="en-US" sz="1500" b="1" dirty="0">
                <a:solidFill>
                  <a:srgbClr val="B05EF1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Síndrome de Cushing</a:t>
            </a:r>
            <a:endParaRPr lang="en-US" sz="1500" dirty="0">
              <a:latin typeface="Skeena" pitchFamily="2" charset="0"/>
            </a:endParaRPr>
          </a:p>
        </p:txBody>
      </p:sp>
      <p:sp>
        <p:nvSpPr>
          <p:cNvPr id="26" name="Text 24"/>
          <p:cNvSpPr/>
          <p:nvPr/>
        </p:nvSpPr>
        <p:spPr>
          <a:xfrm>
            <a:off x="8073271" y="6444853"/>
            <a:ext cx="5872401" cy="3128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450"/>
              </a:lnSpc>
              <a:buSzPct val="100000"/>
              <a:buChar char="•"/>
            </a:pPr>
            <a:r>
              <a:rPr lang="en-US" sz="1500" b="1" dirty="0">
                <a:solidFill>
                  <a:srgbClr val="1F71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Hígado graso no alcohólico</a:t>
            </a:r>
            <a:endParaRPr lang="en-US" sz="1500" dirty="0">
              <a:latin typeface="Skeena" pitchFamily="2" charset="0"/>
            </a:endParaRPr>
          </a:p>
        </p:txBody>
      </p:sp>
      <p:sp>
        <p:nvSpPr>
          <p:cNvPr id="27" name="Text 25"/>
          <p:cNvSpPr/>
          <p:nvPr/>
        </p:nvSpPr>
        <p:spPr>
          <a:xfrm>
            <a:off x="-865466" y="7157919"/>
            <a:ext cx="13260943" cy="3128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endParaRPr lang="en-US" sz="1500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3312" y="362915"/>
            <a:ext cx="6604873" cy="72401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 0"/>
          <p:cNvSpPr/>
          <p:nvPr/>
        </p:nvSpPr>
        <p:spPr>
          <a:xfrm>
            <a:off x="758309" y="6890385"/>
            <a:ext cx="5701546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endParaRPr lang="en-US" sz="4450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01742" y="606743"/>
            <a:ext cx="13426916" cy="11313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4450"/>
              </a:lnSpc>
              <a:buNone/>
            </a:pPr>
            <a:r>
              <a:rPr lang="en-US" sz="3550" b="1" dirty="0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Puntos Clave del Hipogonadismo: Diagnóstico y Seguimiento</a:t>
            </a:r>
            <a:endParaRPr lang="en-US" sz="3550" b="1" dirty="0">
              <a:latin typeface="Skeena Display" pitchFamily="2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601742" y="2081927"/>
            <a:ext cx="13426916" cy="275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endParaRPr lang="en-US" sz="1600" dirty="0">
              <a:latin typeface="Skeena" pitchFamily="2" charset="0"/>
            </a:endParaRPr>
          </a:p>
        </p:txBody>
      </p:sp>
      <p:sp>
        <p:nvSpPr>
          <p:cNvPr id="4" name="Shape 2"/>
          <p:cNvSpPr/>
          <p:nvPr/>
        </p:nvSpPr>
        <p:spPr>
          <a:xfrm>
            <a:off x="601742" y="2550319"/>
            <a:ext cx="13426916" cy="1630204"/>
          </a:xfrm>
          <a:prstGeom prst="roundRect">
            <a:avLst>
              <a:gd name="adj" fmla="val 4430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es-ES" sz="2400">
              <a:latin typeface="Skeena" pitchFamily="2" charset="0"/>
            </a:endParaRPr>
          </a:p>
        </p:txBody>
      </p:sp>
      <p:sp>
        <p:nvSpPr>
          <p:cNvPr id="5" name="Shape 3"/>
          <p:cNvSpPr/>
          <p:nvPr/>
        </p:nvSpPr>
        <p:spPr>
          <a:xfrm>
            <a:off x="609362" y="2557939"/>
            <a:ext cx="6705838" cy="1614964"/>
          </a:xfrm>
          <a:prstGeom prst="roundRect">
            <a:avLst>
              <a:gd name="adj" fmla="val 4472"/>
            </a:avLst>
          </a:prstGeom>
          <a:solidFill>
            <a:srgbClr val="D5DCF6"/>
          </a:solidFill>
          <a:ln/>
        </p:spPr>
        <p:txBody>
          <a:bodyPr/>
          <a:lstStyle/>
          <a:p>
            <a:endParaRPr lang="es-ES" sz="2400">
              <a:latin typeface="Skeena" pitchFamily="2" charset="0"/>
            </a:endParaRPr>
          </a:p>
        </p:txBody>
      </p:sp>
      <p:sp>
        <p:nvSpPr>
          <p:cNvPr id="6" name="Text 4"/>
          <p:cNvSpPr/>
          <p:nvPr/>
        </p:nvSpPr>
        <p:spPr>
          <a:xfrm>
            <a:off x="781288" y="2729865"/>
            <a:ext cx="2738438" cy="28277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2000" dirty="0">
                <a:solidFill>
                  <a:srgbClr val="3B3535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Diagnóstico Bioquímico</a:t>
            </a:r>
            <a:endParaRPr lang="en-US" sz="2000" dirty="0">
              <a:latin typeface="Skeena" pitchFamily="2" charset="0"/>
            </a:endParaRPr>
          </a:p>
        </p:txBody>
      </p:sp>
      <p:sp>
        <p:nvSpPr>
          <p:cNvPr id="7" name="Text 5"/>
          <p:cNvSpPr/>
          <p:nvPr/>
        </p:nvSpPr>
        <p:spPr>
          <a:xfrm>
            <a:off x="781288" y="3115747"/>
            <a:ext cx="6104096" cy="5500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150"/>
              </a:lnSpc>
              <a:buSzPct val="100000"/>
              <a:buChar char="•"/>
            </a:pPr>
            <a:r>
              <a:rPr lang="en-US" sz="1600" dirty="0">
                <a:solidFill>
                  <a:srgbClr val="FF0000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2 analíticas </a:t>
            </a:r>
            <a:r>
              <a:rPr lang="en-US" sz="16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entre las 7:00 y 11:00 AM (pico matutino de testosterona)</a:t>
            </a:r>
            <a:endParaRPr lang="en-US" sz="1600" dirty="0">
              <a:latin typeface="Skeena" pitchFamily="2" charset="0"/>
            </a:endParaRPr>
          </a:p>
        </p:txBody>
      </p:sp>
      <p:sp>
        <p:nvSpPr>
          <p:cNvPr id="8" name="Text 6"/>
          <p:cNvSpPr/>
          <p:nvPr/>
        </p:nvSpPr>
        <p:spPr>
          <a:xfrm>
            <a:off x="781288" y="3725942"/>
            <a:ext cx="6104096" cy="275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2150"/>
              </a:lnSpc>
              <a:buSzPct val="100000"/>
            </a:pPr>
            <a:endParaRPr lang="en-US" sz="1600" dirty="0">
              <a:latin typeface="Skeena" pitchFamily="2" charset="0"/>
            </a:endParaRPr>
          </a:p>
        </p:txBody>
      </p:sp>
      <p:sp>
        <p:nvSpPr>
          <p:cNvPr id="9" name="Shape 7"/>
          <p:cNvSpPr/>
          <p:nvPr/>
        </p:nvSpPr>
        <p:spPr>
          <a:xfrm>
            <a:off x="7315200" y="2557939"/>
            <a:ext cx="6705838" cy="1614964"/>
          </a:xfrm>
          <a:prstGeom prst="rect">
            <a:avLst/>
          </a:prstGeom>
          <a:solidFill>
            <a:srgbClr val="D5DCF6"/>
          </a:solidFill>
          <a:ln/>
        </p:spPr>
        <p:txBody>
          <a:bodyPr/>
          <a:lstStyle/>
          <a:p>
            <a:endParaRPr lang="es-ES" sz="2400">
              <a:latin typeface="Skeena" pitchFamily="2" charset="0"/>
            </a:endParaRPr>
          </a:p>
        </p:txBody>
      </p:sp>
      <p:sp>
        <p:nvSpPr>
          <p:cNvPr id="10" name="Shape 8"/>
          <p:cNvSpPr/>
          <p:nvPr/>
        </p:nvSpPr>
        <p:spPr>
          <a:xfrm>
            <a:off x="7315200" y="2557939"/>
            <a:ext cx="22860" cy="1614964"/>
          </a:xfrm>
          <a:prstGeom prst="roundRect">
            <a:avLst>
              <a:gd name="adj" fmla="val 315917"/>
            </a:avLst>
          </a:prstGeom>
          <a:solidFill>
            <a:srgbClr val="BBC2DC"/>
          </a:solidFill>
          <a:ln/>
        </p:spPr>
        <p:txBody>
          <a:bodyPr/>
          <a:lstStyle/>
          <a:p>
            <a:endParaRPr lang="es-ES" sz="2400">
              <a:latin typeface="Skeena" pitchFamily="2" charset="0"/>
            </a:endParaRPr>
          </a:p>
        </p:txBody>
      </p:sp>
      <p:sp>
        <p:nvSpPr>
          <p:cNvPr id="11" name="Text 9"/>
          <p:cNvSpPr/>
          <p:nvPr/>
        </p:nvSpPr>
        <p:spPr>
          <a:xfrm>
            <a:off x="7745016" y="2729865"/>
            <a:ext cx="2274451" cy="28277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2000" dirty="0">
                <a:solidFill>
                  <a:srgbClr val="3B3535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Estudios de Imagen</a:t>
            </a:r>
            <a:endParaRPr lang="en-US" sz="2000" dirty="0">
              <a:latin typeface="Skeena" pitchFamily="2" charset="0"/>
            </a:endParaRPr>
          </a:p>
        </p:txBody>
      </p:sp>
      <p:sp>
        <p:nvSpPr>
          <p:cNvPr id="12" name="Text 10"/>
          <p:cNvSpPr/>
          <p:nvPr/>
        </p:nvSpPr>
        <p:spPr>
          <a:xfrm>
            <a:off x="7745016" y="3115747"/>
            <a:ext cx="6104096" cy="5500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150"/>
              </a:lnSpc>
              <a:buSzPct val="100000"/>
              <a:buChar char="•"/>
            </a:pPr>
            <a:r>
              <a:rPr lang="en-US" sz="16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RMN hipofisaria si </a:t>
            </a:r>
            <a:r>
              <a:rPr lang="en-US" sz="1600" dirty="0">
                <a:solidFill>
                  <a:srgbClr val="FF0000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TST &lt;6 nmol/L </a:t>
            </a:r>
            <a:r>
              <a:rPr lang="en-US" sz="16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(especialmente con cefaleas, alteraciones visuales/miodesopsias)</a:t>
            </a:r>
            <a:endParaRPr lang="en-US" sz="1600" dirty="0">
              <a:latin typeface="Skeena" pitchFamily="2" charset="0"/>
            </a:endParaRPr>
          </a:p>
        </p:txBody>
      </p:sp>
      <p:sp>
        <p:nvSpPr>
          <p:cNvPr id="13" name="Text 11"/>
          <p:cNvSpPr/>
          <p:nvPr/>
        </p:nvSpPr>
        <p:spPr>
          <a:xfrm>
            <a:off x="7745016" y="3725942"/>
            <a:ext cx="6104096" cy="275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2150"/>
              </a:lnSpc>
              <a:buSzPct val="100000"/>
            </a:pPr>
            <a:endParaRPr lang="en-US" sz="1600" dirty="0">
              <a:latin typeface="Skeena" pitchFamily="2" charset="0"/>
            </a:endParaRPr>
          </a:p>
        </p:txBody>
      </p:sp>
      <p:sp>
        <p:nvSpPr>
          <p:cNvPr id="14" name="Shape 12"/>
          <p:cNvSpPr/>
          <p:nvPr/>
        </p:nvSpPr>
        <p:spPr>
          <a:xfrm>
            <a:off x="7100292" y="3150513"/>
            <a:ext cx="429816" cy="429816"/>
          </a:xfrm>
          <a:prstGeom prst="roundRect">
            <a:avLst>
              <a:gd name="adj" fmla="val 16802"/>
            </a:avLst>
          </a:prstGeom>
          <a:solidFill>
            <a:srgbClr val="FFFAFA"/>
          </a:solidFill>
          <a:ln w="2286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es-ES" sz="2400">
              <a:latin typeface="Skeena" pitchFamily="2" charset="0"/>
            </a:endParaRPr>
          </a:p>
        </p:txBody>
      </p:sp>
      <p:pic>
        <p:nvPicPr>
          <p:cNvPr id="15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07687" y="3257907"/>
            <a:ext cx="214908" cy="214908"/>
          </a:xfrm>
          <a:prstGeom prst="rect">
            <a:avLst/>
          </a:prstGeom>
        </p:spPr>
      </p:pic>
      <p:sp>
        <p:nvSpPr>
          <p:cNvPr id="16" name="Text 13"/>
          <p:cNvSpPr/>
          <p:nvPr/>
        </p:nvSpPr>
        <p:spPr>
          <a:xfrm>
            <a:off x="4619506" y="4438412"/>
            <a:ext cx="5391269" cy="4524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550"/>
              </a:lnSpc>
              <a:buNone/>
            </a:pPr>
            <a:r>
              <a:rPr lang="en-US" sz="3600" dirty="0">
                <a:solidFill>
                  <a:srgbClr val="1F1E1E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Seguimiento del Tratamiento</a:t>
            </a:r>
            <a:endParaRPr lang="en-US" sz="3600" dirty="0">
              <a:latin typeface="Skeena" pitchFamily="2" charset="0"/>
            </a:endParaRPr>
          </a:p>
        </p:txBody>
      </p:sp>
      <p:sp>
        <p:nvSpPr>
          <p:cNvPr id="17" name="Shape 14"/>
          <p:cNvSpPr/>
          <p:nvPr/>
        </p:nvSpPr>
        <p:spPr>
          <a:xfrm>
            <a:off x="601742" y="5148739"/>
            <a:ext cx="13426916" cy="1763792"/>
          </a:xfrm>
          <a:prstGeom prst="roundRect">
            <a:avLst>
              <a:gd name="adj" fmla="val 6221"/>
            </a:avLst>
          </a:prstGeom>
          <a:solidFill>
            <a:srgbClr val="FFFAFA"/>
          </a:solidFill>
          <a:ln w="2286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es-ES" sz="2400">
              <a:latin typeface="Skeena" pitchFamily="2" charset="0"/>
            </a:endParaRPr>
          </a:p>
        </p:txBody>
      </p:sp>
      <p:sp>
        <p:nvSpPr>
          <p:cNvPr id="18" name="Shape 15"/>
          <p:cNvSpPr/>
          <p:nvPr/>
        </p:nvSpPr>
        <p:spPr>
          <a:xfrm>
            <a:off x="578882" y="5148739"/>
            <a:ext cx="91440" cy="1763792"/>
          </a:xfrm>
          <a:prstGeom prst="roundRect">
            <a:avLst>
              <a:gd name="adj" fmla="val 78979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es-ES" sz="2400">
              <a:latin typeface="Skeena" pitchFamily="2" charset="0"/>
            </a:endParaRPr>
          </a:p>
        </p:txBody>
      </p:sp>
      <p:sp>
        <p:nvSpPr>
          <p:cNvPr id="19" name="Text 16"/>
          <p:cNvSpPr/>
          <p:nvPr/>
        </p:nvSpPr>
        <p:spPr>
          <a:xfrm>
            <a:off x="865108" y="5343525"/>
            <a:ext cx="2771061" cy="28277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2000" dirty="0">
                <a:solidFill>
                  <a:srgbClr val="3B3535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Frecuencia de Controles</a:t>
            </a:r>
            <a:endParaRPr lang="en-US" sz="2000" dirty="0">
              <a:latin typeface="Skeena" pitchFamily="2" charset="0"/>
            </a:endParaRPr>
          </a:p>
        </p:txBody>
      </p:sp>
      <p:sp>
        <p:nvSpPr>
          <p:cNvPr id="20" name="Text 17"/>
          <p:cNvSpPr/>
          <p:nvPr/>
        </p:nvSpPr>
        <p:spPr>
          <a:xfrm>
            <a:off x="865108" y="5729407"/>
            <a:ext cx="12968764" cy="275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6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Los controles iniciales son cruciales para ajustar el tratamiento y evaluar la respuesta.</a:t>
            </a:r>
            <a:endParaRPr lang="en-US" sz="1600" dirty="0">
              <a:latin typeface="Skeena" pitchFamily="2" charset="0"/>
            </a:endParaRPr>
          </a:p>
        </p:txBody>
      </p:sp>
      <p:sp>
        <p:nvSpPr>
          <p:cNvPr id="21" name="Text 18"/>
          <p:cNvSpPr/>
          <p:nvPr/>
        </p:nvSpPr>
        <p:spPr>
          <a:xfrm>
            <a:off x="865108" y="6107549"/>
            <a:ext cx="12968764" cy="275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50"/>
              </a:lnSpc>
              <a:buSzPct val="100000"/>
              <a:buChar char="•"/>
            </a:pPr>
            <a:r>
              <a:rPr lang="en-US" sz="16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1, 3, 6 y 12 meses tras el inicio.</a:t>
            </a:r>
            <a:endParaRPr lang="en-US" sz="1600" dirty="0">
              <a:latin typeface="Skeena" pitchFamily="2" charset="0"/>
            </a:endParaRPr>
          </a:p>
        </p:txBody>
      </p:sp>
      <p:sp>
        <p:nvSpPr>
          <p:cNvPr id="22" name="Text 19"/>
          <p:cNvSpPr/>
          <p:nvPr/>
        </p:nvSpPr>
        <p:spPr>
          <a:xfrm>
            <a:off x="865108" y="6442710"/>
            <a:ext cx="12968764" cy="275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50"/>
              </a:lnSpc>
              <a:buSzPct val="100000"/>
              <a:buChar char="•"/>
            </a:pPr>
            <a:r>
              <a:rPr lang="en-US" sz="16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Posteriormente cada 6-12 meses si la condición es estable.</a:t>
            </a:r>
            <a:endParaRPr lang="en-US" sz="1600" dirty="0">
              <a:latin typeface="Skeena" pitchFamily="2" charset="0"/>
            </a:endParaRPr>
          </a:p>
        </p:txBody>
      </p:sp>
      <p:sp>
        <p:nvSpPr>
          <p:cNvPr id="23" name="Text 20"/>
          <p:cNvSpPr/>
          <p:nvPr/>
        </p:nvSpPr>
        <p:spPr>
          <a:xfrm>
            <a:off x="5505212" y="7170420"/>
            <a:ext cx="3619976" cy="4524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550"/>
              </a:lnSpc>
              <a:buNone/>
            </a:pPr>
            <a:endParaRPr lang="en-US" sz="3600" dirty="0">
              <a:latin typeface="Skeena" pitchFamily="2" charset="0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8309" y="1240869"/>
            <a:ext cx="13113782" cy="14254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dirty="0" err="1">
                <a:solidFill>
                  <a:srgbClr val="1F1E1E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Tratamiento</a:t>
            </a:r>
            <a:r>
              <a:rPr lang="en-US" sz="4450" dirty="0">
                <a:solidFill>
                  <a:srgbClr val="1F1E1E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 con </a:t>
            </a:r>
            <a:r>
              <a:rPr lang="en-US" sz="4450" dirty="0" err="1">
                <a:solidFill>
                  <a:srgbClr val="1F1E1E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testosterona</a:t>
            </a:r>
            <a:endParaRPr lang="en-US" sz="4450" dirty="0">
              <a:latin typeface="Skeena" pitchFamily="2" charset="0"/>
            </a:endParaRPr>
          </a:p>
        </p:txBody>
      </p:sp>
      <p:sp>
        <p:nvSpPr>
          <p:cNvPr id="3" name="Shape 1"/>
          <p:cNvSpPr/>
          <p:nvPr/>
        </p:nvSpPr>
        <p:spPr>
          <a:xfrm>
            <a:off x="758309" y="2171700"/>
            <a:ext cx="13164860" cy="4816912"/>
          </a:xfrm>
          <a:prstGeom prst="roundRect">
            <a:avLst>
              <a:gd name="adj" fmla="val 2340"/>
            </a:avLst>
          </a:prstGeom>
          <a:solidFill>
            <a:srgbClr val="002060"/>
          </a:solidFill>
          <a:ln/>
        </p:spPr>
        <p:txBody>
          <a:bodyPr/>
          <a:lstStyle/>
          <a:p>
            <a:endParaRPr lang="es-ES" dirty="0">
              <a:latin typeface="Skeena" pitchFamily="2" charset="0"/>
            </a:endParaRPr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884" y="3424476"/>
            <a:ext cx="270748" cy="216575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462207" y="2319575"/>
            <a:ext cx="12193310" cy="693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chemeClr val="bg1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According to the EAU Guidelines on Male Hypogonadism (2025), which of the following statements about the timing of testosterone measurement during therapy is correct?</a:t>
            </a:r>
            <a:endParaRPr lang="en-US" sz="1700" dirty="0">
              <a:solidFill>
                <a:schemeClr val="bg1"/>
              </a:solidFill>
              <a:latin typeface="Skeena" pitchFamily="2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1487745" y="3366671"/>
            <a:ext cx="12193310" cy="24269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ct val="200000"/>
              </a:lnSpc>
              <a:buAutoNum type="alphaUcPeriod"/>
            </a:pPr>
            <a:r>
              <a:rPr lang="en-US" sz="1700" dirty="0">
                <a:solidFill>
                  <a:schemeClr val="bg1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In men treated with testosterone enanthate every 2 weeks, serum testosterone should be measured immediately after injection to ensure adequate peak levels.</a:t>
            </a:r>
          </a:p>
          <a:p>
            <a:pPr marL="342900" indent="-342900" algn="l">
              <a:lnSpc>
                <a:spcPct val="200000"/>
              </a:lnSpc>
              <a:buAutoNum type="alphaUcPeriod"/>
            </a:pPr>
            <a:r>
              <a:rPr lang="en-US" sz="1700" dirty="0">
                <a:solidFill>
                  <a:schemeClr val="bg1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In patients on long-acting testosterone undecanoate (Reandron® / Nebido®), serum testosterone should be measured just before the next injection</a:t>
            </a:r>
          </a:p>
          <a:p>
            <a:pPr marL="342900" indent="-342900" algn="l">
              <a:lnSpc>
                <a:spcPct val="200000"/>
              </a:lnSpc>
              <a:buAutoNum type="alphaUcPeriod"/>
            </a:pPr>
            <a:r>
              <a:rPr lang="en-US" sz="1700" dirty="0">
                <a:solidFill>
                  <a:schemeClr val="bg1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In men using daily transdermal gel, serum testosterone should be measured at least 12 hours after application</a:t>
            </a:r>
          </a:p>
          <a:p>
            <a:pPr marL="342900" indent="-342900" algn="l">
              <a:lnSpc>
                <a:spcPct val="200000"/>
              </a:lnSpc>
              <a:buAutoNum type="alphaUcPeriod"/>
            </a:pPr>
            <a:r>
              <a:rPr lang="en-US" sz="1700" dirty="0">
                <a:solidFill>
                  <a:schemeClr val="bg1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Baseline diagnostic testosterone should be measured in the afternoon to avoid morning peaks.</a:t>
            </a:r>
            <a:endParaRPr lang="en-US" sz="1700" dirty="0">
              <a:solidFill>
                <a:schemeClr val="bg1"/>
              </a:solidFill>
              <a:latin typeface="Skeena" pitchFamily="2" charset="0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8309" y="2256592"/>
            <a:ext cx="13113782" cy="14254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dirty="0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Respuesta: Medición de Testosterona en Terapia</a:t>
            </a:r>
            <a:endParaRPr lang="en-US" sz="4450" dirty="0">
              <a:latin typeface="Skeena Display" pitchFamily="2" charset="0"/>
            </a:endParaRPr>
          </a:p>
        </p:txBody>
      </p:sp>
      <p:sp>
        <p:nvSpPr>
          <p:cNvPr id="3" name="Shape 1"/>
          <p:cNvSpPr/>
          <p:nvPr/>
        </p:nvSpPr>
        <p:spPr>
          <a:xfrm>
            <a:off x="758309" y="4115276"/>
            <a:ext cx="13113782" cy="1267182"/>
          </a:xfrm>
          <a:prstGeom prst="roundRect">
            <a:avLst>
              <a:gd name="adj" fmla="val 7181"/>
            </a:avLst>
          </a:prstGeom>
          <a:solidFill>
            <a:srgbClr val="5CC97B"/>
          </a:solidFill>
          <a:ln/>
        </p:spPr>
        <p:txBody>
          <a:bodyPr/>
          <a:lstStyle/>
          <a:p>
            <a:endParaRPr lang="es-ES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884" y="4440198"/>
            <a:ext cx="270748" cy="216575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462207" y="4385905"/>
            <a:ext cx="12193310" cy="693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FFFAFA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Respuesta Correcta: B) En pacientes con undecanoato de testosterona de acción prolongada (Reandron® / Nebido®), la testosterona sérica debe medirse justo antes de la siguiente inyección.</a:t>
            </a:r>
            <a:endParaRPr lang="en-US" sz="1700" dirty="0">
              <a:latin typeface="Skeena" pitchFamily="2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758309" y="5626179"/>
            <a:ext cx="13113782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endParaRPr lang="en-US" sz="1700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4497" y="920472"/>
            <a:ext cx="12736235" cy="6902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400"/>
              </a:lnSpc>
              <a:buNone/>
            </a:pPr>
            <a:r>
              <a:rPr lang="en-US" sz="4300" dirty="0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Medición de Testosterona según Formulación</a:t>
            </a:r>
            <a:endParaRPr lang="en-US" sz="4300" dirty="0">
              <a:latin typeface="Skeena Display" pitchFamily="2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734497" y="2030373"/>
            <a:ext cx="13161407" cy="6715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50" dirty="0">
                <a:solidFill>
                  <a:srgbClr val="3B3535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La correcta interpretación de los niveles de testosterona depende del momento de la medición en relación con la administración del tratamiento.</a:t>
            </a:r>
            <a:endParaRPr lang="en-US" sz="1650" dirty="0">
              <a:latin typeface="Skeena Display" pitchFamily="2" charset="0"/>
            </a:endParaRPr>
          </a:p>
        </p:txBody>
      </p:sp>
      <p:sp>
        <p:nvSpPr>
          <p:cNvPr id="4" name="Shape 2"/>
          <p:cNvSpPr/>
          <p:nvPr/>
        </p:nvSpPr>
        <p:spPr>
          <a:xfrm>
            <a:off x="734497" y="2937867"/>
            <a:ext cx="6475809" cy="2080736"/>
          </a:xfrm>
          <a:prstGeom prst="roundRect">
            <a:avLst>
              <a:gd name="adj" fmla="val 4236"/>
            </a:avLst>
          </a:prstGeom>
          <a:solidFill>
            <a:srgbClr val="D5DCF6"/>
          </a:solidFill>
          <a:ln w="7620">
            <a:solidFill>
              <a:srgbClr val="007BFF"/>
            </a:solidFill>
            <a:prstDash val="solid"/>
          </a:ln>
        </p:spPr>
        <p:txBody>
          <a:bodyPr/>
          <a:lstStyle/>
          <a:p>
            <a:endParaRPr lang="es-ES">
              <a:latin typeface="Skeena Display" pitchFamily="2" charset="0"/>
            </a:endParaRPr>
          </a:p>
        </p:txBody>
      </p:sp>
      <p:sp>
        <p:nvSpPr>
          <p:cNvPr id="5" name="Shape 3"/>
          <p:cNvSpPr/>
          <p:nvPr/>
        </p:nvSpPr>
        <p:spPr>
          <a:xfrm>
            <a:off x="951905" y="3155275"/>
            <a:ext cx="629483" cy="629483"/>
          </a:xfrm>
          <a:prstGeom prst="roundRect">
            <a:avLst>
              <a:gd name="adj" fmla="val 14524754"/>
            </a:avLst>
          </a:prstGeom>
          <a:solidFill>
            <a:srgbClr val="007BFF"/>
          </a:solidFill>
          <a:ln/>
        </p:spPr>
        <p:txBody>
          <a:bodyPr/>
          <a:lstStyle/>
          <a:p>
            <a:endParaRPr lang="es-ES">
              <a:latin typeface="Skeena Display" pitchFamily="2" charset="0"/>
            </a:endParaRPr>
          </a:p>
        </p:txBody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5022" y="3328273"/>
            <a:ext cx="283250" cy="28325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951905" y="3994547"/>
            <a:ext cx="2761298" cy="3450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3B3535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Geles</a:t>
            </a:r>
            <a:endParaRPr lang="en-US" sz="2150" dirty="0">
              <a:latin typeface="Skeena Display" pitchFamily="2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951905" y="4465439"/>
            <a:ext cx="6040993" cy="3357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50" b="1" dirty="0">
                <a:solidFill>
                  <a:srgbClr val="3B3535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2 horas tras aplicación</a:t>
            </a:r>
            <a:endParaRPr lang="en-US" sz="1650" dirty="0">
              <a:latin typeface="Skeena Display" pitchFamily="2" charset="0"/>
            </a:endParaRPr>
          </a:p>
        </p:txBody>
      </p:sp>
      <p:sp>
        <p:nvSpPr>
          <p:cNvPr id="9" name="Shape 6"/>
          <p:cNvSpPr/>
          <p:nvPr/>
        </p:nvSpPr>
        <p:spPr>
          <a:xfrm>
            <a:off x="7420094" y="2937867"/>
            <a:ext cx="6475809" cy="2080736"/>
          </a:xfrm>
          <a:prstGeom prst="roundRect">
            <a:avLst>
              <a:gd name="adj" fmla="val 4236"/>
            </a:avLst>
          </a:prstGeom>
          <a:solidFill>
            <a:srgbClr val="D5DCF6"/>
          </a:solidFill>
          <a:ln w="7620">
            <a:solidFill>
              <a:srgbClr val="28A745"/>
            </a:solidFill>
            <a:prstDash val="solid"/>
          </a:ln>
        </p:spPr>
        <p:txBody>
          <a:bodyPr/>
          <a:lstStyle/>
          <a:p>
            <a:endParaRPr lang="es-ES">
              <a:latin typeface="Skeena Display" pitchFamily="2" charset="0"/>
            </a:endParaRPr>
          </a:p>
        </p:txBody>
      </p:sp>
      <p:sp>
        <p:nvSpPr>
          <p:cNvPr id="10" name="Shape 7"/>
          <p:cNvSpPr/>
          <p:nvPr/>
        </p:nvSpPr>
        <p:spPr>
          <a:xfrm>
            <a:off x="7637502" y="3155275"/>
            <a:ext cx="629483" cy="629483"/>
          </a:xfrm>
          <a:prstGeom prst="roundRect">
            <a:avLst>
              <a:gd name="adj" fmla="val 14524754"/>
            </a:avLst>
          </a:prstGeom>
          <a:solidFill>
            <a:srgbClr val="28A745"/>
          </a:solidFill>
          <a:ln/>
        </p:spPr>
        <p:txBody>
          <a:bodyPr/>
          <a:lstStyle/>
          <a:p>
            <a:endParaRPr lang="es-ES">
              <a:latin typeface="Skeena Display" pitchFamily="2" charset="0"/>
            </a:endParaRPr>
          </a:p>
        </p:txBody>
      </p:sp>
      <p:pic>
        <p:nvPicPr>
          <p:cNvPr id="11" name="Image 1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0619" y="3328273"/>
            <a:ext cx="283250" cy="283250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7637502" y="3994547"/>
            <a:ext cx="2761298" cy="3450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3B3535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Parches</a:t>
            </a:r>
            <a:endParaRPr lang="en-US" sz="2150" dirty="0">
              <a:latin typeface="Skeena Display" pitchFamily="2" charset="0"/>
            </a:endParaRPr>
          </a:p>
        </p:txBody>
      </p:sp>
      <p:sp>
        <p:nvSpPr>
          <p:cNvPr id="13" name="Text 9"/>
          <p:cNvSpPr/>
          <p:nvPr/>
        </p:nvSpPr>
        <p:spPr>
          <a:xfrm>
            <a:off x="7637502" y="4465439"/>
            <a:ext cx="6040993" cy="3357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50" b="1" dirty="0">
                <a:solidFill>
                  <a:srgbClr val="3B3535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6 horas tras aplicación</a:t>
            </a:r>
            <a:endParaRPr lang="en-US" sz="1650" dirty="0">
              <a:latin typeface="Skeena Display" pitchFamily="2" charset="0"/>
            </a:endParaRPr>
          </a:p>
        </p:txBody>
      </p:sp>
      <p:sp>
        <p:nvSpPr>
          <p:cNvPr id="14" name="Shape 10"/>
          <p:cNvSpPr/>
          <p:nvPr/>
        </p:nvSpPr>
        <p:spPr>
          <a:xfrm>
            <a:off x="734497" y="5228392"/>
            <a:ext cx="6475809" cy="2080736"/>
          </a:xfrm>
          <a:prstGeom prst="roundRect">
            <a:avLst>
              <a:gd name="adj" fmla="val 4236"/>
            </a:avLst>
          </a:prstGeom>
          <a:solidFill>
            <a:srgbClr val="D5DCF6"/>
          </a:solidFill>
          <a:ln w="7620">
            <a:solidFill>
              <a:srgbClr val="FFC107"/>
            </a:solidFill>
            <a:prstDash val="solid"/>
          </a:ln>
        </p:spPr>
        <p:txBody>
          <a:bodyPr/>
          <a:lstStyle/>
          <a:p>
            <a:endParaRPr lang="es-ES">
              <a:latin typeface="Skeena Display" pitchFamily="2" charset="0"/>
            </a:endParaRPr>
          </a:p>
        </p:txBody>
      </p:sp>
      <p:sp>
        <p:nvSpPr>
          <p:cNvPr id="15" name="Shape 11"/>
          <p:cNvSpPr/>
          <p:nvPr/>
        </p:nvSpPr>
        <p:spPr>
          <a:xfrm>
            <a:off x="951905" y="5445800"/>
            <a:ext cx="629483" cy="629483"/>
          </a:xfrm>
          <a:prstGeom prst="roundRect">
            <a:avLst>
              <a:gd name="adj" fmla="val 14524754"/>
            </a:avLst>
          </a:prstGeom>
          <a:solidFill>
            <a:srgbClr val="FFC107"/>
          </a:solidFill>
          <a:ln/>
        </p:spPr>
        <p:txBody>
          <a:bodyPr/>
          <a:lstStyle/>
          <a:p>
            <a:endParaRPr lang="es-ES">
              <a:latin typeface="Skeena Display" pitchFamily="2" charset="0"/>
            </a:endParaRPr>
          </a:p>
        </p:txBody>
      </p:sp>
      <p:pic>
        <p:nvPicPr>
          <p:cNvPr id="16" name="Image 2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25022" y="5618798"/>
            <a:ext cx="283250" cy="283250"/>
          </a:xfrm>
          <a:prstGeom prst="rect">
            <a:avLst/>
          </a:prstGeom>
        </p:spPr>
      </p:pic>
      <p:sp>
        <p:nvSpPr>
          <p:cNvPr id="17" name="Text 12"/>
          <p:cNvSpPr/>
          <p:nvPr/>
        </p:nvSpPr>
        <p:spPr>
          <a:xfrm>
            <a:off x="951905" y="6285071"/>
            <a:ext cx="3948827" cy="3450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3B3535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Enantato/Cipionato (Testex)</a:t>
            </a:r>
            <a:endParaRPr lang="en-US" sz="2150" dirty="0">
              <a:latin typeface="Skeena Display" pitchFamily="2" charset="0"/>
            </a:endParaRPr>
          </a:p>
        </p:txBody>
      </p:sp>
      <p:sp>
        <p:nvSpPr>
          <p:cNvPr id="18" name="Text 13"/>
          <p:cNvSpPr/>
          <p:nvPr/>
        </p:nvSpPr>
        <p:spPr>
          <a:xfrm>
            <a:off x="951905" y="6755963"/>
            <a:ext cx="6040993" cy="3357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50" b="1" dirty="0">
                <a:solidFill>
                  <a:srgbClr val="3B3535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A mitad del ciclo de inyección</a:t>
            </a:r>
            <a:endParaRPr lang="en-US" sz="1650" dirty="0">
              <a:latin typeface="Skeena Display" pitchFamily="2" charset="0"/>
            </a:endParaRPr>
          </a:p>
        </p:txBody>
      </p:sp>
      <p:sp>
        <p:nvSpPr>
          <p:cNvPr id="19" name="Shape 14"/>
          <p:cNvSpPr/>
          <p:nvPr/>
        </p:nvSpPr>
        <p:spPr>
          <a:xfrm>
            <a:off x="7420094" y="5228392"/>
            <a:ext cx="6475809" cy="2080736"/>
          </a:xfrm>
          <a:prstGeom prst="roundRect">
            <a:avLst>
              <a:gd name="adj" fmla="val 4236"/>
            </a:avLst>
          </a:prstGeom>
          <a:solidFill>
            <a:srgbClr val="D5DCF6"/>
          </a:solidFill>
          <a:ln w="7620">
            <a:solidFill>
              <a:srgbClr val="6F42C1"/>
            </a:solidFill>
            <a:prstDash val="solid"/>
          </a:ln>
        </p:spPr>
        <p:txBody>
          <a:bodyPr/>
          <a:lstStyle/>
          <a:p>
            <a:endParaRPr lang="es-ES">
              <a:latin typeface="Skeena Display" pitchFamily="2" charset="0"/>
            </a:endParaRPr>
          </a:p>
        </p:txBody>
      </p:sp>
      <p:sp>
        <p:nvSpPr>
          <p:cNvPr id="20" name="Shape 15"/>
          <p:cNvSpPr/>
          <p:nvPr/>
        </p:nvSpPr>
        <p:spPr>
          <a:xfrm>
            <a:off x="7637502" y="5445800"/>
            <a:ext cx="629483" cy="629483"/>
          </a:xfrm>
          <a:prstGeom prst="roundRect">
            <a:avLst>
              <a:gd name="adj" fmla="val 14524754"/>
            </a:avLst>
          </a:prstGeom>
          <a:solidFill>
            <a:srgbClr val="6F42C1"/>
          </a:solidFill>
          <a:ln/>
        </p:spPr>
        <p:txBody>
          <a:bodyPr/>
          <a:lstStyle/>
          <a:p>
            <a:endParaRPr lang="es-ES">
              <a:latin typeface="Skeena Display" pitchFamily="2" charset="0"/>
            </a:endParaRPr>
          </a:p>
        </p:txBody>
      </p:sp>
      <p:pic>
        <p:nvPicPr>
          <p:cNvPr id="21" name="Image 3" descr="preencoded.png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810619" y="5618798"/>
            <a:ext cx="283250" cy="283250"/>
          </a:xfrm>
          <a:prstGeom prst="rect">
            <a:avLst/>
          </a:prstGeom>
        </p:spPr>
      </p:pic>
      <p:sp>
        <p:nvSpPr>
          <p:cNvPr id="22" name="Text 16"/>
          <p:cNvSpPr/>
          <p:nvPr/>
        </p:nvSpPr>
        <p:spPr>
          <a:xfrm>
            <a:off x="7637502" y="6285071"/>
            <a:ext cx="2761298" cy="3450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3B3535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Undecanoato</a:t>
            </a:r>
            <a:endParaRPr lang="en-US" sz="2150" dirty="0">
              <a:latin typeface="Skeena Display" pitchFamily="2" charset="0"/>
            </a:endParaRPr>
          </a:p>
        </p:txBody>
      </p:sp>
      <p:sp>
        <p:nvSpPr>
          <p:cNvPr id="23" name="Text 17"/>
          <p:cNvSpPr/>
          <p:nvPr/>
        </p:nvSpPr>
        <p:spPr>
          <a:xfrm>
            <a:off x="7637502" y="6755963"/>
            <a:ext cx="6040993" cy="3357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50" b="1" dirty="0">
                <a:solidFill>
                  <a:srgbClr val="3B3535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Antes de la siguiente dosis (nivel valle)</a:t>
            </a:r>
            <a:endParaRPr lang="en-US" sz="1650" dirty="0">
              <a:latin typeface="Skeena Display" pitchFamily="2" charset="0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58309" y="3066217"/>
            <a:ext cx="7627382" cy="14254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dirty="0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Disfunción Eréctil y Eyaculación Precoz</a:t>
            </a:r>
            <a:endParaRPr lang="en-US" sz="4450" dirty="0">
              <a:latin typeface="Skeena Display" pitchFamily="2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758309" y="4816554"/>
            <a:ext cx="7627382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endParaRPr lang="en-US" sz="1700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8309" y="884158"/>
            <a:ext cx="13113782" cy="14254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dirty="0">
                <a:solidFill>
                  <a:srgbClr val="1F1E1E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European Board Question: Erectile Dysfunction Treatment</a:t>
            </a: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758309" y="2821781"/>
            <a:ext cx="13113782" cy="3744873"/>
          </a:xfrm>
          <a:prstGeom prst="roundRect">
            <a:avLst>
              <a:gd name="adj" fmla="val 3637"/>
            </a:avLst>
          </a:prstGeom>
          <a:solidFill>
            <a:schemeClr val="accent1">
              <a:lumMod val="50000"/>
            </a:schemeClr>
          </a:solidFill>
          <a:ln/>
        </p:spPr>
        <p:txBody>
          <a:bodyPr/>
          <a:lstStyle/>
          <a:p>
            <a:endParaRPr lang="es-ES">
              <a:solidFill>
                <a:schemeClr val="bg1"/>
              </a:solidFill>
            </a:endParaRPr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884" y="4117896"/>
            <a:ext cx="270748" cy="216575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sp>
        <p:nvSpPr>
          <p:cNvPr id="5" name="Text 2"/>
          <p:cNvSpPr/>
          <p:nvPr/>
        </p:nvSpPr>
        <p:spPr>
          <a:xfrm>
            <a:off x="1462207" y="2992040"/>
            <a:ext cx="12193310" cy="346710"/>
          </a:xfrm>
          <a:prstGeom prst="rect">
            <a:avLst/>
          </a:prstGeom>
          <a:solidFill>
            <a:schemeClr val="accent1">
              <a:lumMod val="50000"/>
            </a:schemeClr>
          </a:solidFill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chemeClr val="bg1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Which statement about erectile dysfunction treatment is correct?</a:t>
            </a:r>
            <a:endParaRPr lang="en-US" sz="1700" dirty="0">
              <a:solidFill>
                <a:schemeClr val="bg1"/>
              </a:solidFill>
              <a:latin typeface="Skeena" pitchFamily="2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1405057" y="3532763"/>
            <a:ext cx="12193310" cy="1386840"/>
          </a:xfrm>
          <a:prstGeom prst="rect">
            <a:avLst/>
          </a:prstGeom>
          <a:solidFill>
            <a:schemeClr val="accent1">
              <a:lumMod val="50000"/>
            </a:schemeClr>
          </a:solidFill>
          <a:ln/>
        </p:spPr>
        <p:txBody>
          <a:bodyPr wrap="square" lIns="0" tIns="0" rIns="0" bIns="0" rtlCol="0" anchor="t"/>
          <a:lstStyle/>
          <a:p>
            <a:pPr algn="l">
              <a:lnSpc>
                <a:spcPct val="200000"/>
              </a:lnSpc>
            </a:pPr>
            <a:r>
              <a:rPr lang="en-US" sz="2000" dirty="0">
                <a:solidFill>
                  <a:schemeClr val="bg1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A) Sildenafil is effective 10-20 minutes after administration.</a:t>
            </a:r>
          </a:p>
          <a:p>
            <a:pPr algn="l">
              <a:lnSpc>
                <a:spcPct val="200000"/>
              </a:lnSpc>
            </a:pPr>
            <a:r>
              <a:rPr lang="en-US" sz="2000" dirty="0">
                <a:solidFill>
                  <a:schemeClr val="bg1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B) Tadalafil efficacy is maintained for up to 24 hours.</a:t>
            </a:r>
          </a:p>
          <a:p>
            <a:pPr algn="l">
              <a:lnSpc>
                <a:spcPct val="200000"/>
              </a:lnSpc>
            </a:pPr>
            <a:r>
              <a:rPr lang="en-US" sz="2000" dirty="0">
                <a:solidFill>
                  <a:schemeClr val="bg1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C) Vardenafil efficacy is reduced by a high-fat meal.</a:t>
            </a:r>
          </a:p>
          <a:p>
            <a:pPr algn="l">
              <a:lnSpc>
                <a:spcPct val="200000"/>
              </a:lnSpc>
            </a:pPr>
            <a:r>
              <a:rPr lang="en-US" sz="2000" dirty="0">
                <a:solidFill>
                  <a:schemeClr val="bg1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D) Avanafil dose should be adapted according to renal function, hepatic function, age or sex</a:t>
            </a:r>
            <a:r>
              <a:rPr lang="en-US" sz="1700" dirty="0">
                <a:solidFill>
                  <a:schemeClr val="bg1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.</a:t>
            </a:r>
            <a:endParaRPr lang="en-US" sz="1700" dirty="0">
              <a:solidFill>
                <a:schemeClr val="bg1"/>
              </a:solidFill>
              <a:latin typeface="Skeena" pitchFamily="2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237F45BD-C958-7CD8-536D-B4E5B2864C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7882" y="1128714"/>
            <a:ext cx="9694636" cy="53677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7122931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64488" y="834152"/>
            <a:ext cx="12020074" cy="6244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900"/>
              </a:lnSpc>
              <a:buNone/>
            </a:pPr>
            <a:r>
              <a:rPr lang="en-US" sz="3900" dirty="0">
                <a:solidFill>
                  <a:srgbClr val="1F1E1E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Respuesta: Tratamiento de la Disfunción Eréctil</a:t>
            </a:r>
            <a:endParaRPr lang="en-US" sz="3900" dirty="0">
              <a:latin typeface="Skeena" pitchFamily="2" charset="0"/>
            </a:endParaRPr>
          </a:p>
        </p:txBody>
      </p:sp>
      <p:sp>
        <p:nvSpPr>
          <p:cNvPr id="3" name="Shape 1"/>
          <p:cNvSpPr/>
          <p:nvPr/>
        </p:nvSpPr>
        <p:spPr>
          <a:xfrm>
            <a:off x="664488" y="1838325"/>
            <a:ext cx="13301424" cy="806768"/>
          </a:xfrm>
          <a:prstGeom prst="roundRect">
            <a:avLst>
              <a:gd name="adj" fmla="val 9884"/>
            </a:avLst>
          </a:prstGeom>
          <a:solidFill>
            <a:srgbClr val="5CC97B"/>
          </a:solidFill>
          <a:ln/>
        </p:spPr>
        <p:txBody>
          <a:bodyPr/>
          <a:lstStyle/>
          <a:p>
            <a:endParaRPr lang="es-ES" dirty="0">
              <a:latin typeface="Skeena" pitchFamily="2" charset="0"/>
            </a:endParaRPr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273" y="2122765"/>
            <a:ext cx="237292" cy="189786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281351" y="2075498"/>
            <a:ext cx="12494776" cy="3038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450" dirty="0">
                <a:solidFill>
                  <a:srgbClr val="FFFAFA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Respuesta Correcta: C) La eficacia del Vardenafilo se reduce por una comida alta en grasas.</a:t>
            </a:r>
            <a:endParaRPr lang="en-US" sz="1450" dirty="0">
              <a:latin typeface="Skeena" pitchFamily="2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664488" y="2858691"/>
            <a:ext cx="13301424" cy="60769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endParaRPr lang="en-US" sz="1450" dirty="0">
              <a:latin typeface="Skeena" pitchFamily="2" charset="0"/>
            </a:endParaRPr>
          </a:p>
        </p:txBody>
      </p:sp>
      <p:sp>
        <p:nvSpPr>
          <p:cNvPr id="7" name="Shape 4"/>
          <p:cNvSpPr/>
          <p:nvPr/>
        </p:nvSpPr>
        <p:spPr>
          <a:xfrm>
            <a:off x="664488" y="3679984"/>
            <a:ext cx="6555819" cy="1458992"/>
          </a:xfrm>
          <a:prstGeom prst="roundRect">
            <a:avLst>
              <a:gd name="adj" fmla="val 7521"/>
            </a:avLst>
          </a:prstGeom>
          <a:solidFill>
            <a:srgbClr val="FFFAFA"/>
          </a:solidFill>
          <a:ln w="2286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es-ES">
              <a:latin typeface="Skeena" pitchFamily="2" charset="0"/>
            </a:endParaRPr>
          </a:p>
        </p:txBody>
      </p:sp>
      <p:sp>
        <p:nvSpPr>
          <p:cNvPr id="8" name="Shape 5"/>
          <p:cNvSpPr/>
          <p:nvPr/>
        </p:nvSpPr>
        <p:spPr>
          <a:xfrm>
            <a:off x="641628" y="3679984"/>
            <a:ext cx="91440" cy="1458992"/>
          </a:xfrm>
          <a:prstGeom prst="roundRect">
            <a:avLst>
              <a:gd name="adj" fmla="val 87209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es-ES">
              <a:latin typeface="Skeena" pitchFamily="2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945713" y="3892629"/>
            <a:ext cx="2498169" cy="312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dirty="0">
                <a:solidFill>
                  <a:srgbClr val="3B3535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Sildenafilo</a:t>
            </a:r>
            <a:endParaRPr lang="en-US" sz="1950" dirty="0">
              <a:latin typeface="Skeena" pitchFamily="2" charset="0"/>
            </a:endParaRPr>
          </a:p>
        </p:txBody>
      </p:sp>
      <p:sp>
        <p:nvSpPr>
          <p:cNvPr id="10" name="Text 7"/>
          <p:cNvSpPr/>
          <p:nvPr/>
        </p:nvSpPr>
        <p:spPr>
          <a:xfrm>
            <a:off x="945713" y="4318635"/>
            <a:ext cx="6061948" cy="60769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45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Efectividad: el Sildenafilo es efectivo entre </a:t>
            </a:r>
            <a:r>
              <a:rPr lang="en-US" sz="1450" dirty="0">
                <a:solidFill>
                  <a:srgbClr val="FF0000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30-60 minutos</a:t>
            </a:r>
            <a:r>
              <a:rPr lang="en-US" sz="145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 después de la administración.</a:t>
            </a:r>
            <a:endParaRPr lang="en-US" sz="1450" dirty="0">
              <a:latin typeface="Skeena" pitchFamily="2" charset="0"/>
            </a:endParaRPr>
          </a:p>
        </p:txBody>
      </p:sp>
      <p:sp>
        <p:nvSpPr>
          <p:cNvPr id="11" name="Shape 8"/>
          <p:cNvSpPr/>
          <p:nvPr/>
        </p:nvSpPr>
        <p:spPr>
          <a:xfrm>
            <a:off x="7410093" y="3679984"/>
            <a:ext cx="6555819" cy="1458992"/>
          </a:xfrm>
          <a:prstGeom prst="roundRect">
            <a:avLst>
              <a:gd name="adj" fmla="val 7521"/>
            </a:avLst>
          </a:prstGeom>
          <a:solidFill>
            <a:srgbClr val="FFFAFA"/>
          </a:solidFill>
          <a:ln w="2286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es-ES">
              <a:latin typeface="Skeena" pitchFamily="2" charset="0"/>
            </a:endParaRPr>
          </a:p>
        </p:txBody>
      </p:sp>
      <p:sp>
        <p:nvSpPr>
          <p:cNvPr id="12" name="Shape 9"/>
          <p:cNvSpPr/>
          <p:nvPr/>
        </p:nvSpPr>
        <p:spPr>
          <a:xfrm>
            <a:off x="7387233" y="3679984"/>
            <a:ext cx="91440" cy="1458992"/>
          </a:xfrm>
          <a:prstGeom prst="roundRect">
            <a:avLst>
              <a:gd name="adj" fmla="val 87209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es-ES">
              <a:latin typeface="Skeena" pitchFamily="2" charset="0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7691318" y="3892629"/>
            <a:ext cx="2498169" cy="312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dirty="0">
                <a:solidFill>
                  <a:srgbClr val="3B3535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Tadalafilo</a:t>
            </a:r>
            <a:endParaRPr lang="en-US" sz="1950" dirty="0">
              <a:latin typeface="Skeena" pitchFamily="2" charset="0"/>
            </a:endParaRPr>
          </a:p>
        </p:txBody>
      </p:sp>
      <p:sp>
        <p:nvSpPr>
          <p:cNvPr id="14" name="Text 11"/>
          <p:cNvSpPr/>
          <p:nvPr/>
        </p:nvSpPr>
        <p:spPr>
          <a:xfrm>
            <a:off x="7691318" y="4318635"/>
            <a:ext cx="6061948" cy="60769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45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Duración de la eficacia: el Tadalafilo mantiene su eficacia hasta </a:t>
            </a:r>
            <a:r>
              <a:rPr lang="en-US" sz="1450" dirty="0">
                <a:solidFill>
                  <a:srgbClr val="FF0000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36 horas</a:t>
            </a:r>
            <a:r>
              <a:rPr lang="en-US" sz="145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. "la pastilla del fin de semana" (y de las cenitas)</a:t>
            </a:r>
            <a:endParaRPr lang="en-US" sz="1450" dirty="0">
              <a:latin typeface="Skeena" pitchFamily="2" charset="0"/>
            </a:endParaRPr>
          </a:p>
        </p:txBody>
      </p:sp>
      <p:sp>
        <p:nvSpPr>
          <p:cNvPr id="15" name="Shape 12"/>
          <p:cNvSpPr/>
          <p:nvPr/>
        </p:nvSpPr>
        <p:spPr>
          <a:xfrm>
            <a:off x="664488" y="5328761"/>
            <a:ext cx="6555819" cy="2066687"/>
          </a:xfrm>
          <a:prstGeom prst="roundRect">
            <a:avLst>
              <a:gd name="adj" fmla="val 5309"/>
            </a:avLst>
          </a:prstGeom>
          <a:solidFill>
            <a:srgbClr val="FFFAFA"/>
          </a:solidFill>
          <a:ln w="2286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es-ES">
              <a:latin typeface="Skeena" pitchFamily="2" charset="0"/>
            </a:endParaRPr>
          </a:p>
        </p:txBody>
      </p:sp>
      <p:sp>
        <p:nvSpPr>
          <p:cNvPr id="16" name="Shape 13"/>
          <p:cNvSpPr/>
          <p:nvPr/>
        </p:nvSpPr>
        <p:spPr>
          <a:xfrm>
            <a:off x="641628" y="5328761"/>
            <a:ext cx="91440" cy="2066687"/>
          </a:xfrm>
          <a:prstGeom prst="roundRect">
            <a:avLst>
              <a:gd name="adj" fmla="val 87209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es-ES">
              <a:latin typeface="Skeena" pitchFamily="2" charset="0"/>
            </a:endParaRPr>
          </a:p>
        </p:txBody>
      </p:sp>
      <p:sp>
        <p:nvSpPr>
          <p:cNvPr id="17" name="Text 14"/>
          <p:cNvSpPr/>
          <p:nvPr/>
        </p:nvSpPr>
        <p:spPr>
          <a:xfrm>
            <a:off x="945713" y="5541407"/>
            <a:ext cx="2498169" cy="312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dirty="0">
                <a:solidFill>
                  <a:srgbClr val="3B3535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Vardenafilo</a:t>
            </a:r>
            <a:endParaRPr lang="en-US" sz="1950" dirty="0">
              <a:latin typeface="Skeena" pitchFamily="2" charset="0"/>
            </a:endParaRPr>
          </a:p>
        </p:txBody>
      </p:sp>
      <p:sp>
        <p:nvSpPr>
          <p:cNvPr id="18" name="Text 15"/>
          <p:cNvSpPr/>
          <p:nvPr/>
        </p:nvSpPr>
        <p:spPr>
          <a:xfrm>
            <a:off x="945713" y="5967413"/>
            <a:ext cx="6061948" cy="12153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450" dirty="0">
                <a:solidFill>
                  <a:srgbClr val="008000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La eficacia se reduce por una comida alta en grasas.</a:t>
            </a:r>
            <a:r>
              <a:rPr lang="en-US" sz="145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 Esto es una característica común a la mayoría de los inhibidores de la PDE5 (incluido Sildenafilo), ya que la grasa puede retrasar significativamente su absorción gastrointestinal</a:t>
            </a:r>
            <a:endParaRPr lang="en-US" sz="1450" dirty="0">
              <a:latin typeface="Skeena" pitchFamily="2" charset="0"/>
            </a:endParaRPr>
          </a:p>
        </p:txBody>
      </p:sp>
      <p:sp>
        <p:nvSpPr>
          <p:cNvPr id="19" name="Shape 16"/>
          <p:cNvSpPr/>
          <p:nvPr/>
        </p:nvSpPr>
        <p:spPr>
          <a:xfrm>
            <a:off x="7410093" y="5328761"/>
            <a:ext cx="6555819" cy="2066687"/>
          </a:xfrm>
          <a:prstGeom prst="roundRect">
            <a:avLst>
              <a:gd name="adj" fmla="val 5309"/>
            </a:avLst>
          </a:prstGeom>
          <a:solidFill>
            <a:srgbClr val="FFFAFA"/>
          </a:solidFill>
          <a:ln w="2286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es-ES">
              <a:latin typeface="Skeena" pitchFamily="2" charset="0"/>
            </a:endParaRPr>
          </a:p>
        </p:txBody>
      </p:sp>
      <p:sp>
        <p:nvSpPr>
          <p:cNvPr id="20" name="Shape 17"/>
          <p:cNvSpPr/>
          <p:nvPr/>
        </p:nvSpPr>
        <p:spPr>
          <a:xfrm>
            <a:off x="7387233" y="5328761"/>
            <a:ext cx="91440" cy="2066687"/>
          </a:xfrm>
          <a:prstGeom prst="roundRect">
            <a:avLst>
              <a:gd name="adj" fmla="val 87209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es-ES">
              <a:latin typeface="Skeena" pitchFamily="2" charset="0"/>
            </a:endParaRPr>
          </a:p>
        </p:txBody>
      </p:sp>
      <p:sp>
        <p:nvSpPr>
          <p:cNvPr id="21" name="Text 18"/>
          <p:cNvSpPr/>
          <p:nvPr/>
        </p:nvSpPr>
        <p:spPr>
          <a:xfrm>
            <a:off x="7691318" y="5541407"/>
            <a:ext cx="6061948" cy="60769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45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Dosis: </a:t>
            </a:r>
            <a:r>
              <a:rPr lang="en-US" sz="1450" dirty="0">
                <a:solidFill>
                  <a:srgbClr val="FF0000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No se requiere adaptación de la dosis</a:t>
            </a:r>
            <a:r>
              <a:rPr lang="en-US" sz="145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 según la función renal, hepática, edad o sexo.</a:t>
            </a:r>
            <a:endParaRPr lang="en-US" sz="1450" dirty="0">
              <a:latin typeface="Skeena" pitchFamily="2" charset="0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985" y="710684"/>
            <a:ext cx="4932164" cy="6972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9206" y="710684"/>
            <a:ext cx="7966710" cy="39926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48476" y="4887377"/>
            <a:ext cx="2799278" cy="2885915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6029206" y="7626548"/>
            <a:ext cx="7966710" cy="2934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endParaRPr lang="en-US" sz="1400" dirty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52656658-CEAA-D9CF-2D67-C5FAD58AA419}"/>
              </a:ext>
            </a:extLst>
          </p:cNvPr>
          <p:cNvSpPr/>
          <p:nvPr/>
        </p:nvSpPr>
        <p:spPr>
          <a:xfrm>
            <a:off x="6201252" y="5881594"/>
            <a:ext cx="2321718" cy="130016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TADALAFILO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93F547E0-2589-E662-4BCC-E975512F7BF5}"/>
              </a:ext>
            </a:extLst>
          </p:cNvPr>
          <p:cNvSpPr/>
          <p:nvPr/>
        </p:nvSpPr>
        <p:spPr>
          <a:xfrm>
            <a:off x="8876645" y="4170997"/>
            <a:ext cx="2271832" cy="53232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La nariz arde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DFA08BC2-2F39-AF48-A179-4492E6847A5F}"/>
              </a:ext>
            </a:extLst>
          </p:cNvPr>
          <p:cNvSpPr/>
          <p:nvPr/>
        </p:nvSpPr>
        <p:spPr>
          <a:xfrm>
            <a:off x="8674864" y="5881593"/>
            <a:ext cx="2321718" cy="130016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Cenita romántica YES </a:t>
            </a:r>
            <a:r>
              <a:rPr lang="es-ES" dirty="0" err="1"/>
              <a:t>but</a:t>
            </a:r>
            <a:r>
              <a:rPr lang="es-ES" dirty="0"/>
              <a:t>….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9540CD11-2AF7-86CA-7B60-2FDA16489F53}"/>
              </a:ext>
            </a:extLst>
          </p:cNvPr>
          <p:cNvSpPr/>
          <p:nvPr/>
        </p:nvSpPr>
        <p:spPr>
          <a:xfrm>
            <a:off x="1678781" y="1793081"/>
            <a:ext cx="11437144" cy="332898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4800" dirty="0"/>
              <a:t>EL EFECTO SECUNDARIO MÁS FRECUENTE DE LOS IPDE5 ES EL DOLOR DE CABEZA</a:t>
            </a:r>
          </a:p>
        </p:txBody>
      </p:sp>
    </p:spTree>
    <p:extLst>
      <p:ext uri="{BB962C8B-B14F-4D97-AF65-F5344CB8AC3E}">
        <p14:creationId xmlns:p14="http://schemas.microsoft.com/office/powerpoint/2010/main" val="328434757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8309" y="1240869"/>
            <a:ext cx="13113782" cy="14254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dirty="0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European Board Question: Eyaculación Precoz</a:t>
            </a:r>
            <a:endParaRPr lang="en-US" sz="4450" dirty="0">
              <a:latin typeface="Skeena Display" pitchFamily="2" charset="0"/>
            </a:endParaRPr>
          </a:p>
        </p:txBody>
      </p:sp>
      <p:sp>
        <p:nvSpPr>
          <p:cNvPr id="3" name="Shape 1"/>
          <p:cNvSpPr/>
          <p:nvPr/>
        </p:nvSpPr>
        <p:spPr>
          <a:xfrm>
            <a:off x="758309" y="2486025"/>
            <a:ext cx="13113782" cy="4638318"/>
          </a:xfrm>
          <a:prstGeom prst="roundRect">
            <a:avLst>
              <a:gd name="adj" fmla="val 2340"/>
            </a:avLst>
          </a:prstGeom>
          <a:solidFill>
            <a:schemeClr val="accent1">
              <a:lumMod val="50000"/>
            </a:schemeClr>
          </a:solidFill>
          <a:ln/>
        </p:spPr>
        <p:txBody>
          <a:bodyPr/>
          <a:lstStyle/>
          <a:p>
            <a:endParaRPr lang="es-ES" dirty="0">
              <a:latin typeface="Skeena Display" pitchFamily="2" charset="0"/>
            </a:endParaRPr>
          </a:p>
        </p:txBody>
      </p:sp>
      <p:sp>
        <p:nvSpPr>
          <p:cNvPr id="5" name="Text 2"/>
          <p:cNvSpPr/>
          <p:nvPr/>
        </p:nvSpPr>
        <p:spPr>
          <a:xfrm>
            <a:off x="1462207" y="2548651"/>
            <a:ext cx="12193310" cy="693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According to the EAU Guidelines 2025, which of the following statements regarding premature ejaculation (PE) is correct?</a:t>
            </a:r>
            <a:endParaRPr lang="en-US" dirty="0">
              <a:solidFill>
                <a:schemeClr val="bg1"/>
              </a:solidFill>
              <a:latin typeface="Skeena Display" pitchFamily="2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1462207" y="3455968"/>
            <a:ext cx="12193310" cy="24269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250000"/>
              </a:lnSpc>
            </a:pPr>
            <a:r>
              <a:rPr lang="en-US" dirty="0">
                <a:solidFill>
                  <a:schemeClr val="bg1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A. Acquired PE is usually associated with a lifelong intravaginal ejaculatory latency time (IELT) &lt;1 minute.</a:t>
            </a:r>
          </a:p>
          <a:p>
            <a:pPr algn="l">
              <a:lnSpc>
                <a:spcPct val="250000"/>
              </a:lnSpc>
            </a:pPr>
            <a:r>
              <a:rPr lang="en-US" dirty="0">
                <a:solidFill>
                  <a:schemeClr val="bg1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B. The diagnosis of PE requires only measurement of IELT with a stopwatch</a:t>
            </a:r>
          </a:p>
          <a:p>
            <a:pPr algn="l">
              <a:lnSpc>
                <a:spcPct val="250000"/>
              </a:lnSpc>
            </a:pPr>
            <a:r>
              <a:rPr lang="en-US" dirty="0">
                <a:solidFill>
                  <a:schemeClr val="bg1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C. Lifelong PE is typically defined by ejaculation that always or nearly always occurs within 1 minute of penetration.</a:t>
            </a:r>
          </a:p>
          <a:p>
            <a:pPr algn="l">
              <a:lnSpc>
                <a:spcPct val="250000"/>
              </a:lnSpc>
            </a:pPr>
            <a:r>
              <a:rPr lang="en-US" dirty="0">
                <a:solidFill>
                  <a:schemeClr val="bg1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D  Premature ejaculation is primarily a peripheral penile hypersensitivity disorder.</a:t>
            </a:r>
            <a:endParaRPr lang="en-US" dirty="0">
              <a:solidFill>
                <a:schemeClr val="bg1"/>
              </a:solidFill>
              <a:latin typeface="Skeena Display" pitchFamily="2" charset="0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8309" y="2612946"/>
            <a:ext cx="8884087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5400" dirty="0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Respuesta: Eyaculación Precoz</a:t>
            </a:r>
            <a:endParaRPr lang="en-US" sz="5400" dirty="0">
              <a:latin typeface="Skeena Display" pitchFamily="2" charset="0"/>
            </a:endParaRPr>
          </a:p>
        </p:txBody>
      </p:sp>
      <p:sp>
        <p:nvSpPr>
          <p:cNvPr id="3" name="Shape 1"/>
          <p:cNvSpPr/>
          <p:nvPr/>
        </p:nvSpPr>
        <p:spPr>
          <a:xfrm>
            <a:off x="758309" y="3758922"/>
            <a:ext cx="13113782" cy="1267182"/>
          </a:xfrm>
          <a:prstGeom prst="roundRect">
            <a:avLst>
              <a:gd name="adj" fmla="val 7181"/>
            </a:avLst>
          </a:prstGeom>
          <a:solidFill>
            <a:srgbClr val="5CC97B"/>
          </a:solidFill>
          <a:ln/>
        </p:spPr>
        <p:txBody>
          <a:bodyPr/>
          <a:lstStyle/>
          <a:p>
            <a:endParaRPr lang="es-ES" sz="2400">
              <a:latin typeface="Skeena Display" pitchFamily="2" charset="0"/>
            </a:endParaRPr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884" y="4083844"/>
            <a:ext cx="270748" cy="216575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462207" y="4029551"/>
            <a:ext cx="12193310" cy="693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250000"/>
              </a:lnSpc>
            </a:pPr>
            <a:r>
              <a:rPr lang="en-US" sz="2000" dirty="0">
                <a:solidFill>
                  <a:schemeClr val="bg1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C) Lifelong PE is typically defined by ejaculation that always or nearly always occurs within 1 minute of penetration.</a:t>
            </a:r>
          </a:p>
        </p:txBody>
      </p:sp>
      <p:sp>
        <p:nvSpPr>
          <p:cNvPr id="6" name="Text 3"/>
          <p:cNvSpPr/>
          <p:nvPr/>
        </p:nvSpPr>
        <p:spPr>
          <a:xfrm>
            <a:off x="758309" y="5269825"/>
            <a:ext cx="13113782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endParaRPr lang="en-US" sz="2000" dirty="0">
              <a:latin typeface="Skeena Display" pitchFamily="2" charset="0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1999" y="591741"/>
            <a:ext cx="11151394" cy="7067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Puntos Clave sobre Eyaculación Precoz</a:t>
            </a:r>
            <a:endParaRPr lang="en-US" sz="4450" dirty="0">
              <a:latin typeface="Skeena Display" pitchFamily="2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751999" y="1728192"/>
            <a:ext cx="13126402" cy="3438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endParaRPr lang="en-US" sz="1650" dirty="0">
              <a:latin typeface="Skeena Display" pitchFamily="2" charset="0"/>
            </a:endParaRPr>
          </a:p>
        </p:txBody>
      </p:sp>
      <p:sp>
        <p:nvSpPr>
          <p:cNvPr id="4" name="Shape 2"/>
          <p:cNvSpPr/>
          <p:nvPr/>
        </p:nvSpPr>
        <p:spPr>
          <a:xfrm>
            <a:off x="751999" y="2313742"/>
            <a:ext cx="483394" cy="483394"/>
          </a:xfrm>
          <a:prstGeom prst="roundRect">
            <a:avLst>
              <a:gd name="adj" fmla="val 18669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es-ES">
              <a:latin typeface="Skeena Display" pitchFamily="2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824091" y="2343448"/>
            <a:ext cx="339209" cy="423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3B3535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1</a:t>
            </a:r>
            <a:endParaRPr lang="en-US" sz="2650" dirty="0">
              <a:latin typeface="Skeena Display" pitchFamily="2" charset="0"/>
            </a:endParaRPr>
          </a:p>
        </p:txBody>
      </p:sp>
      <p:sp>
        <p:nvSpPr>
          <p:cNvPr id="6" name="Text 4"/>
          <p:cNvSpPr/>
          <p:nvPr/>
        </p:nvSpPr>
        <p:spPr>
          <a:xfrm>
            <a:off x="1450181" y="2387560"/>
            <a:ext cx="3565446" cy="3533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B3535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Naturaleza </a:t>
            </a:r>
            <a:r>
              <a:rPr lang="en-US" sz="2200" dirty="0">
                <a:solidFill>
                  <a:srgbClr val="FF0000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Multifactorial</a:t>
            </a:r>
            <a:endParaRPr lang="en-US" sz="2200" dirty="0">
              <a:solidFill>
                <a:srgbClr val="FF0000"/>
              </a:solidFill>
              <a:latin typeface="Skeena Display" pitchFamily="2" charset="0"/>
            </a:endParaRPr>
          </a:p>
        </p:txBody>
      </p:sp>
      <p:sp>
        <p:nvSpPr>
          <p:cNvPr id="7" name="Text 5"/>
          <p:cNvSpPr/>
          <p:nvPr/>
        </p:nvSpPr>
        <p:spPr>
          <a:xfrm>
            <a:off x="1450181" y="2869763"/>
            <a:ext cx="5730716" cy="171926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3B3535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La eyaculación precoz es un trastorno complejo en el que destaca una alteración del mecanismo serotoninérgico central, junto a factores psicológicos y urológicos que contribuyen a su desarrollo.</a:t>
            </a:r>
            <a:endParaRPr lang="en-US" sz="1650" dirty="0">
              <a:latin typeface="Skeena Display" pitchFamily="2" charset="0"/>
            </a:endParaRPr>
          </a:p>
        </p:txBody>
      </p:sp>
      <p:sp>
        <p:nvSpPr>
          <p:cNvPr id="8" name="Shape 6"/>
          <p:cNvSpPr/>
          <p:nvPr/>
        </p:nvSpPr>
        <p:spPr>
          <a:xfrm>
            <a:off x="7449383" y="2313742"/>
            <a:ext cx="483394" cy="483394"/>
          </a:xfrm>
          <a:prstGeom prst="roundRect">
            <a:avLst>
              <a:gd name="adj" fmla="val 18669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es-ES">
              <a:latin typeface="Skeena Display" pitchFamily="2" charset="0"/>
            </a:endParaRPr>
          </a:p>
        </p:txBody>
      </p:sp>
      <p:sp>
        <p:nvSpPr>
          <p:cNvPr id="9" name="Text 7"/>
          <p:cNvSpPr/>
          <p:nvPr/>
        </p:nvSpPr>
        <p:spPr>
          <a:xfrm>
            <a:off x="7521476" y="2343448"/>
            <a:ext cx="339209" cy="423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3B3535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2</a:t>
            </a:r>
            <a:endParaRPr lang="en-US" sz="2650" dirty="0">
              <a:latin typeface="Skeena Display" pitchFamily="2" charset="0"/>
            </a:endParaRPr>
          </a:p>
        </p:txBody>
      </p:sp>
      <p:sp>
        <p:nvSpPr>
          <p:cNvPr id="10" name="Text 8"/>
          <p:cNvSpPr/>
          <p:nvPr/>
        </p:nvSpPr>
        <p:spPr>
          <a:xfrm>
            <a:off x="8147566" y="2387560"/>
            <a:ext cx="3129320" cy="3533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B3535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Criterios Diagnósticos</a:t>
            </a:r>
            <a:endParaRPr lang="en-US" sz="2200" dirty="0">
              <a:latin typeface="Skeena Display" pitchFamily="2" charset="0"/>
            </a:endParaRPr>
          </a:p>
        </p:txBody>
      </p:sp>
      <p:sp>
        <p:nvSpPr>
          <p:cNvPr id="11" name="Text 9"/>
          <p:cNvSpPr/>
          <p:nvPr/>
        </p:nvSpPr>
        <p:spPr>
          <a:xfrm>
            <a:off x="8147566" y="2869763"/>
            <a:ext cx="5730835" cy="13754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3B3535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Se diagnostica por un tiempo de latencia eyaculatoria intravaginal (IELT) </a:t>
            </a:r>
            <a:r>
              <a:rPr lang="en-US" sz="1650" dirty="0">
                <a:solidFill>
                  <a:srgbClr val="FF0000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corto (≤1 o ≤3 minutos), la pérdida de control sobre la eyaculación y un malestar personal significativo.</a:t>
            </a:r>
            <a:endParaRPr lang="en-US" sz="1650" dirty="0">
              <a:solidFill>
                <a:srgbClr val="FF0000"/>
              </a:solidFill>
              <a:latin typeface="Skeena Display" pitchFamily="2" charset="0"/>
            </a:endParaRPr>
          </a:p>
        </p:txBody>
      </p:sp>
      <p:sp>
        <p:nvSpPr>
          <p:cNvPr id="12" name="Shape 10"/>
          <p:cNvSpPr/>
          <p:nvPr/>
        </p:nvSpPr>
        <p:spPr>
          <a:xfrm>
            <a:off x="751999" y="5018723"/>
            <a:ext cx="483394" cy="483394"/>
          </a:xfrm>
          <a:prstGeom prst="roundRect">
            <a:avLst>
              <a:gd name="adj" fmla="val 18669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es-ES">
              <a:latin typeface="Skeena Display" pitchFamily="2" charset="0"/>
            </a:endParaRPr>
          </a:p>
        </p:txBody>
      </p:sp>
      <p:sp>
        <p:nvSpPr>
          <p:cNvPr id="13" name="Text 11"/>
          <p:cNvSpPr/>
          <p:nvPr/>
        </p:nvSpPr>
        <p:spPr>
          <a:xfrm>
            <a:off x="824091" y="5048429"/>
            <a:ext cx="339209" cy="423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3B3535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3</a:t>
            </a:r>
            <a:endParaRPr lang="en-US" sz="2650" dirty="0">
              <a:latin typeface="Skeena Display" pitchFamily="2" charset="0"/>
            </a:endParaRPr>
          </a:p>
        </p:txBody>
      </p:sp>
      <p:sp>
        <p:nvSpPr>
          <p:cNvPr id="14" name="Text 12"/>
          <p:cNvSpPr/>
          <p:nvPr/>
        </p:nvSpPr>
        <p:spPr>
          <a:xfrm>
            <a:off x="1450181" y="5092541"/>
            <a:ext cx="3593663" cy="3533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B3535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Pronóstico de las Formas</a:t>
            </a:r>
            <a:endParaRPr lang="en-US" sz="2200" dirty="0">
              <a:latin typeface="Skeena Display" pitchFamily="2" charset="0"/>
            </a:endParaRPr>
          </a:p>
        </p:txBody>
      </p:sp>
      <p:sp>
        <p:nvSpPr>
          <p:cNvPr id="15" name="Text 13"/>
          <p:cNvSpPr/>
          <p:nvPr/>
        </p:nvSpPr>
        <p:spPr>
          <a:xfrm>
            <a:off x="1450181" y="5574744"/>
            <a:ext cx="5730716" cy="13754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3B3535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La forma de toda la vida (lifelong PE) suele tener un peor pronóstico. En contraste, la forma adquirida (acquired PE) a menudo mejora si se identifican y corrigen las causas asociadas.</a:t>
            </a:r>
            <a:endParaRPr lang="en-US" sz="1650" dirty="0">
              <a:latin typeface="Skeena Display" pitchFamily="2" charset="0"/>
            </a:endParaRPr>
          </a:p>
        </p:txBody>
      </p:sp>
      <p:sp>
        <p:nvSpPr>
          <p:cNvPr id="16" name="Shape 14"/>
          <p:cNvSpPr/>
          <p:nvPr/>
        </p:nvSpPr>
        <p:spPr>
          <a:xfrm>
            <a:off x="7449383" y="5018723"/>
            <a:ext cx="483394" cy="483394"/>
          </a:xfrm>
          <a:prstGeom prst="roundRect">
            <a:avLst>
              <a:gd name="adj" fmla="val 18669"/>
            </a:avLst>
          </a:prstGeom>
          <a:solidFill>
            <a:srgbClr val="D5DCF6"/>
          </a:solidFill>
          <a:ln w="762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es-ES">
              <a:latin typeface="Skeena Display" pitchFamily="2" charset="0"/>
            </a:endParaRPr>
          </a:p>
        </p:txBody>
      </p:sp>
      <p:sp>
        <p:nvSpPr>
          <p:cNvPr id="17" name="Text 15"/>
          <p:cNvSpPr/>
          <p:nvPr/>
        </p:nvSpPr>
        <p:spPr>
          <a:xfrm>
            <a:off x="7521476" y="5048429"/>
            <a:ext cx="339209" cy="423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3B3535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4</a:t>
            </a:r>
            <a:endParaRPr lang="en-US" sz="2650" dirty="0">
              <a:latin typeface="Skeena Display" pitchFamily="2" charset="0"/>
            </a:endParaRPr>
          </a:p>
        </p:txBody>
      </p:sp>
      <p:sp>
        <p:nvSpPr>
          <p:cNvPr id="18" name="Text 16"/>
          <p:cNvSpPr/>
          <p:nvPr/>
        </p:nvSpPr>
        <p:spPr>
          <a:xfrm>
            <a:off x="8147566" y="5092541"/>
            <a:ext cx="3627120" cy="3533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B3535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Opciones de Tratamiento</a:t>
            </a:r>
            <a:endParaRPr lang="en-US" sz="2200" dirty="0">
              <a:latin typeface="Skeena Display" pitchFamily="2" charset="0"/>
            </a:endParaRPr>
          </a:p>
        </p:txBody>
      </p:sp>
      <p:sp>
        <p:nvSpPr>
          <p:cNvPr id="19" name="Text 17"/>
          <p:cNvSpPr/>
          <p:nvPr/>
        </p:nvSpPr>
        <p:spPr>
          <a:xfrm>
            <a:off x="8147566" y="5574744"/>
            <a:ext cx="5730835" cy="20631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3B3535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El tratamiento principal es cognitivo-conductual. Se pueden asociar fármacos como ISRS (inhibidores selectivos de la recaptación de serotonina), anestésicos tópicos o IPDE5 (inhibidores de la fosfodiesterasa-5) en casos seleccionados para mejorar la respuesta.</a:t>
            </a:r>
            <a:endParaRPr lang="en-US" sz="1650" dirty="0">
              <a:latin typeface="Skeena Display" pitchFamily="2" charset="0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08327" y="675084"/>
            <a:ext cx="13113782" cy="14254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b="1" dirty="0">
                <a:solidFill>
                  <a:srgbClr val="1F1E1E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European Board Question: Tratamientos para la Eyaculación Precoz</a:t>
            </a:r>
            <a:endParaRPr lang="en-US" sz="4450" b="1" dirty="0">
              <a:latin typeface="Skeena" pitchFamily="2" charset="0"/>
            </a:endParaRPr>
          </a:p>
        </p:txBody>
      </p:sp>
      <p:sp>
        <p:nvSpPr>
          <p:cNvPr id="3" name="Shape 1"/>
          <p:cNvSpPr/>
          <p:nvPr/>
        </p:nvSpPr>
        <p:spPr>
          <a:xfrm>
            <a:off x="758309" y="2858749"/>
            <a:ext cx="13043416" cy="3839647"/>
          </a:xfrm>
          <a:prstGeom prst="roundRect">
            <a:avLst>
              <a:gd name="adj" fmla="val 3194"/>
            </a:avLst>
          </a:prstGeom>
          <a:solidFill>
            <a:schemeClr val="accent1">
              <a:lumMod val="50000"/>
            </a:schemeClr>
          </a:solidFill>
          <a:ln/>
        </p:spPr>
        <p:txBody>
          <a:bodyPr/>
          <a:lstStyle/>
          <a:p>
            <a:endParaRPr lang="es-ES" sz="2800">
              <a:solidFill>
                <a:schemeClr val="bg1"/>
              </a:solidFill>
              <a:latin typeface="Skeena Display" pitchFamily="2" charset="0"/>
            </a:endParaRPr>
          </a:p>
        </p:txBody>
      </p:sp>
      <p:sp>
        <p:nvSpPr>
          <p:cNvPr id="5" name="Text 2"/>
          <p:cNvSpPr/>
          <p:nvPr/>
        </p:nvSpPr>
        <p:spPr>
          <a:xfrm>
            <a:off x="1462207" y="3104317"/>
            <a:ext cx="12193310" cy="693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400" dirty="0">
                <a:solidFill>
                  <a:schemeClr val="bg1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Según las guías de la EAU 2025, ¿cuál de los siguientes NO es un tratamiento reconocido para la eyaculación precoz?</a:t>
            </a:r>
            <a:endParaRPr lang="en-US" sz="2400" dirty="0">
              <a:solidFill>
                <a:schemeClr val="bg1"/>
              </a:solidFill>
              <a:latin typeface="Skeena Display" pitchFamily="2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1462207" y="3971329"/>
            <a:ext cx="12193310" cy="13868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ct val="150000"/>
              </a:lnSpc>
              <a:buAutoNum type="alphaUcParenR"/>
            </a:pPr>
            <a:r>
              <a:rPr lang="en-US" sz="2400" dirty="0" err="1">
                <a:solidFill>
                  <a:schemeClr val="bg1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Dapoxetina</a:t>
            </a:r>
            <a:endParaRPr lang="en-US" sz="2400" dirty="0">
              <a:solidFill>
                <a:schemeClr val="bg1"/>
              </a:solidFill>
              <a:latin typeface="Skeena Display" pitchFamily="2" charset="0"/>
              <a:ea typeface="Sora Light" pitchFamily="34" charset="-122"/>
              <a:cs typeface="Sora Light" pitchFamily="34" charset="-120"/>
            </a:endParaRPr>
          </a:p>
          <a:p>
            <a:pPr marL="342900" indent="-342900" algn="l">
              <a:lnSpc>
                <a:spcPct val="150000"/>
              </a:lnSpc>
              <a:buAutoNum type="alphaUcParenR"/>
            </a:pPr>
            <a:r>
              <a:rPr lang="en-US" sz="2400" dirty="0" err="1">
                <a:solidFill>
                  <a:schemeClr val="bg1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Inhibidores</a:t>
            </a:r>
            <a:r>
              <a:rPr lang="en-US" sz="2400" dirty="0">
                <a:solidFill>
                  <a:schemeClr val="bg1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 de la PDE5</a:t>
            </a:r>
          </a:p>
          <a:p>
            <a:pPr marL="342900" indent="-342900" algn="l">
              <a:lnSpc>
                <a:spcPct val="150000"/>
              </a:lnSpc>
              <a:buAutoNum type="alphaUcParenR"/>
            </a:pPr>
            <a:r>
              <a:rPr lang="en-US" sz="2400" dirty="0" err="1">
                <a:solidFill>
                  <a:schemeClr val="bg1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Fenilefrina</a:t>
            </a:r>
            <a:endParaRPr lang="en-US" sz="2400" dirty="0">
              <a:solidFill>
                <a:schemeClr val="bg1"/>
              </a:solidFill>
              <a:latin typeface="Skeena Display" pitchFamily="2" charset="0"/>
              <a:ea typeface="Sora Light" pitchFamily="34" charset="-122"/>
              <a:cs typeface="Sora Light" pitchFamily="34" charset="-120"/>
            </a:endParaRPr>
          </a:p>
          <a:p>
            <a:pPr marL="342900" indent="-342900" algn="l">
              <a:lnSpc>
                <a:spcPct val="150000"/>
              </a:lnSpc>
              <a:buAutoNum type="alphaUcParenR"/>
            </a:pPr>
            <a:r>
              <a:rPr lang="en-US" sz="2400" dirty="0">
                <a:solidFill>
                  <a:schemeClr val="bg1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Tramadol</a:t>
            </a:r>
            <a:endParaRPr lang="en-US" sz="2400" dirty="0">
              <a:solidFill>
                <a:schemeClr val="bg1"/>
              </a:solidFill>
              <a:latin typeface="Skeena Display" pitchFamily="2" charset="0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0564" y="717471"/>
            <a:ext cx="13229273" cy="13168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150"/>
              </a:lnSpc>
              <a:buNone/>
            </a:pPr>
            <a:r>
              <a:rPr lang="en-US" sz="4100" dirty="0">
                <a:solidFill>
                  <a:srgbClr val="1F1E1E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Respuesta: Tratamientos para la Eyaculación Precoz</a:t>
            </a:r>
            <a:endParaRPr lang="en-US" sz="4100" dirty="0">
              <a:latin typeface="Skeena" pitchFamily="2" charset="0"/>
            </a:endParaRPr>
          </a:p>
        </p:txBody>
      </p:sp>
      <p:sp>
        <p:nvSpPr>
          <p:cNvPr id="3" name="Shape 1"/>
          <p:cNvSpPr/>
          <p:nvPr/>
        </p:nvSpPr>
        <p:spPr>
          <a:xfrm>
            <a:off x="700564" y="2434590"/>
            <a:ext cx="13229273" cy="850463"/>
          </a:xfrm>
          <a:prstGeom prst="roundRect">
            <a:avLst>
              <a:gd name="adj" fmla="val 9885"/>
            </a:avLst>
          </a:prstGeom>
          <a:solidFill>
            <a:srgbClr val="5CC97B"/>
          </a:solidFill>
          <a:ln/>
        </p:spPr>
        <p:txBody>
          <a:bodyPr/>
          <a:lstStyle/>
          <a:p>
            <a:endParaRPr lang="es-ES">
              <a:latin typeface="Skeena" pitchFamily="2" charset="0"/>
            </a:endParaRPr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708" y="2730579"/>
            <a:ext cx="250150" cy="200144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351002" y="2684740"/>
            <a:ext cx="12378690" cy="3201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FFFAFA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Respuesta Correcta: C) Fenilefrina.</a:t>
            </a:r>
            <a:endParaRPr lang="en-US" sz="1550" dirty="0">
              <a:latin typeface="Skeena" pitchFamily="2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700564" y="3510201"/>
            <a:ext cx="13229273" cy="6403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Según las guías de la EAU 2025, la fenilefrina no es un tratamiento reconocido para la eyaculación precoz. Los tratamientos aceptados o en investigación incluyen:</a:t>
            </a:r>
            <a:endParaRPr lang="en-US" sz="1550" dirty="0">
              <a:latin typeface="Skeena" pitchFamily="2" charset="0"/>
            </a:endParaRPr>
          </a:p>
        </p:txBody>
      </p:sp>
      <p:sp>
        <p:nvSpPr>
          <p:cNvPr id="7" name="Shape 4"/>
          <p:cNvSpPr/>
          <p:nvPr/>
        </p:nvSpPr>
        <p:spPr>
          <a:xfrm>
            <a:off x="700564" y="4375666"/>
            <a:ext cx="4276249" cy="3136344"/>
          </a:xfrm>
          <a:prstGeom prst="roundRect">
            <a:avLst>
              <a:gd name="adj" fmla="val 3499"/>
            </a:avLst>
          </a:prstGeom>
          <a:solidFill>
            <a:srgbClr val="FFFAFA"/>
          </a:solidFill>
          <a:ln w="2286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es-ES">
              <a:latin typeface="Skeena" pitchFamily="2" charset="0"/>
            </a:endParaRPr>
          </a:p>
        </p:txBody>
      </p:sp>
      <p:sp>
        <p:nvSpPr>
          <p:cNvPr id="8" name="Shape 5"/>
          <p:cNvSpPr/>
          <p:nvPr/>
        </p:nvSpPr>
        <p:spPr>
          <a:xfrm>
            <a:off x="677704" y="4375666"/>
            <a:ext cx="91440" cy="3136344"/>
          </a:xfrm>
          <a:prstGeom prst="roundRect">
            <a:avLst>
              <a:gd name="adj" fmla="val 91940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es-ES">
              <a:latin typeface="Skeena" pitchFamily="2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992148" y="4598670"/>
            <a:ext cx="3306723" cy="3292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3B3535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Antidepresivos Off-Label</a:t>
            </a:r>
            <a:endParaRPr lang="en-US" sz="2050" dirty="0">
              <a:latin typeface="Skeena" pitchFamily="2" charset="0"/>
            </a:endParaRPr>
          </a:p>
        </p:txBody>
      </p:sp>
      <p:sp>
        <p:nvSpPr>
          <p:cNvPr id="10" name="Text 7"/>
          <p:cNvSpPr/>
          <p:nvPr/>
        </p:nvSpPr>
        <p:spPr>
          <a:xfrm>
            <a:off x="992148" y="5047893"/>
            <a:ext cx="3761661" cy="22411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Inhibidores Selectivos de la Recaptación de Serotonina (ISRS) como </a:t>
            </a:r>
            <a:r>
              <a:rPr lang="en-US" sz="155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Dapoxetina</a:t>
            </a:r>
            <a:r>
              <a:rPr lang="en-US" sz="155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 (único aprobado específicamente), Sertralina o Paroxetina. Modifican los niveles de serotonina para retrasar la eyaculación.</a:t>
            </a:r>
            <a:endParaRPr lang="en-US" sz="1550" dirty="0">
              <a:latin typeface="Skeena" pitchFamily="2" charset="0"/>
            </a:endParaRPr>
          </a:p>
        </p:txBody>
      </p:sp>
      <p:sp>
        <p:nvSpPr>
          <p:cNvPr id="11" name="Shape 8"/>
          <p:cNvSpPr/>
          <p:nvPr/>
        </p:nvSpPr>
        <p:spPr>
          <a:xfrm>
            <a:off x="5176957" y="4375666"/>
            <a:ext cx="4276368" cy="3136344"/>
          </a:xfrm>
          <a:prstGeom prst="roundRect">
            <a:avLst>
              <a:gd name="adj" fmla="val 3499"/>
            </a:avLst>
          </a:prstGeom>
          <a:solidFill>
            <a:srgbClr val="FFFAFA"/>
          </a:solidFill>
          <a:ln w="2286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es-ES">
              <a:latin typeface="Skeena" pitchFamily="2" charset="0"/>
            </a:endParaRPr>
          </a:p>
        </p:txBody>
      </p:sp>
      <p:sp>
        <p:nvSpPr>
          <p:cNvPr id="12" name="Shape 9"/>
          <p:cNvSpPr/>
          <p:nvPr/>
        </p:nvSpPr>
        <p:spPr>
          <a:xfrm>
            <a:off x="5154097" y="4375666"/>
            <a:ext cx="91440" cy="3136344"/>
          </a:xfrm>
          <a:prstGeom prst="roundRect">
            <a:avLst>
              <a:gd name="adj" fmla="val 91940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es-ES">
              <a:latin typeface="Skeena" pitchFamily="2" charset="0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5468541" y="4598670"/>
            <a:ext cx="2640925" cy="3292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3B3535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Anestésicos Locales</a:t>
            </a:r>
            <a:endParaRPr lang="en-US" sz="2050" dirty="0">
              <a:latin typeface="Skeena" pitchFamily="2" charset="0"/>
            </a:endParaRPr>
          </a:p>
        </p:txBody>
      </p:sp>
      <p:sp>
        <p:nvSpPr>
          <p:cNvPr id="14" name="Text 11"/>
          <p:cNvSpPr/>
          <p:nvPr/>
        </p:nvSpPr>
        <p:spPr>
          <a:xfrm>
            <a:off x="5468541" y="5047893"/>
            <a:ext cx="3761780" cy="160079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Cremas o sprays tópicos que contienen </a:t>
            </a:r>
            <a:r>
              <a:rPr lang="en-US" sz="155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Lidocaína y/o Prilocaína</a:t>
            </a:r>
            <a:r>
              <a:rPr lang="en-US" sz="155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 reducen la sensibilidad del pene, aplicándose antes de la actividad sexual.</a:t>
            </a:r>
            <a:endParaRPr lang="en-US" sz="1550" dirty="0">
              <a:latin typeface="Skeena" pitchFamily="2" charset="0"/>
            </a:endParaRPr>
          </a:p>
        </p:txBody>
      </p:sp>
      <p:sp>
        <p:nvSpPr>
          <p:cNvPr id="15" name="Shape 12"/>
          <p:cNvSpPr/>
          <p:nvPr/>
        </p:nvSpPr>
        <p:spPr>
          <a:xfrm>
            <a:off x="9653468" y="4375666"/>
            <a:ext cx="4276368" cy="3136344"/>
          </a:xfrm>
          <a:prstGeom prst="roundRect">
            <a:avLst>
              <a:gd name="adj" fmla="val 3499"/>
            </a:avLst>
          </a:prstGeom>
          <a:solidFill>
            <a:srgbClr val="FFFAFA"/>
          </a:solidFill>
          <a:ln w="2286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es-ES">
              <a:latin typeface="Skeena" pitchFamily="2" charset="0"/>
            </a:endParaRPr>
          </a:p>
        </p:txBody>
      </p:sp>
      <p:sp>
        <p:nvSpPr>
          <p:cNvPr id="16" name="Shape 13"/>
          <p:cNvSpPr/>
          <p:nvPr/>
        </p:nvSpPr>
        <p:spPr>
          <a:xfrm>
            <a:off x="9630608" y="4375666"/>
            <a:ext cx="91440" cy="3136344"/>
          </a:xfrm>
          <a:prstGeom prst="roundRect">
            <a:avLst>
              <a:gd name="adj" fmla="val 91940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es-ES">
              <a:latin typeface="Skeena" pitchFamily="2" charset="0"/>
            </a:endParaRPr>
          </a:p>
        </p:txBody>
      </p:sp>
      <p:sp>
        <p:nvSpPr>
          <p:cNvPr id="17" name="Text 14"/>
          <p:cNvSpPr/>
          <p:nvPr/>
        </p:nvSpPr>
        <p:spPr>
          <a:xfrm>
            <a:off x="9945053" y="4598670"/>
            <a:ext cx="2633662" cy="3292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3B3535"/>
                </a:solidFill>
                <a:latin typeface="Skeena" pitchFamily="2" charset="0"/>
                <a:ea typeface="Alexandria Semi Bold" pitchFamily="34" charset="-122"/>
                <a:cs typeface="Alexandria Semi Bold" pitchFamily="34" charset="-120"/>
              </a:rPr>
              <a:t>Tramadol</a:t>
            </a:r>
            <a:endParaRPr lang="en-US" sz="2050" dirty="0">
              <a:latin typeface="Skeena" pitchFamily="2" charset="0"/>
            </a:endParaRPr>
          </a:p>
        </p:txBody>
      </p:sp>
      <p:sp>
        <p:nvSpPr>
          <p:cNvPr id="18" name="Text 15"/>
          <p:cNvSpPr/>
          <p:nvPr/>
        </p:nvSpPr>
        <p:spPr>
          <a:xfrm>
            <a:off x="9945053" y="5047893"/>
            <a:ext cx="3761780" cy="160079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Este analgésico opioide también ha mostrado un efecto retardante sobre la eyaculación, actuando sobre los receptores serotoninérgicos y noradrenérgicos.</a:t>
            </a:r>
            <a:endParaRPr lang="en-US" sz="1550" dirty="0">
              <a:latin typeface="Skeena" pitchFamily="2" charset="0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58309" y="2639378"/>
            <a:ext cx="7627382" cy="295072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7700"/>
              </a:lnSpc>
              <a:buNone/>
            </a:pPr>
            <a:r>
              <a:rPr lang="en-US" sz="6150" dirty="0">
                <a:solidFill>
                  <a:srgbClr val="1F1E1E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Y ahora... </a:t>
            </a:r>
            <a:r>
              <a:rPr lang="en-US" sz="4800" dirty="0">
                <a:solidFill>
                  <a:srgbClr val="1F1E1E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¿RECONSTRUCTIVA?</a:t>
            </a:r>
            <a:endParaRPr lang="en-US" sz="4800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8309" y="3941445"/>
            <a:ext cx="13113782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endParaRPr lang="en-US" sz="1700" dirty="0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37F652C3-A852-BB47-2E4A-DCE78ED938FE}"/>
              </a:ext>
            </a:extLst>
          </p:cNvPr>
          <p:cNvSpPr/>
          <p:nvPr/>
        </p:nvSpPr>
        <p:spPr>
          <a:xfrm>
            <a:off x="2271713" y="2380773"/>
            <a:ext cx="9436894" cy="3814763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buNone/>
            </a:pPr>
            <a:r>
              <a:rPr lang="en-US" dirty="0"/>
              <a:t>According to the EAU Guidelines 2025, which of the following is the correct indication for </a:t>
            </a:r>
            <a:r>
              <a:rPr lang="en-US" i="1" dirty="0"/>
              <a:t>drug (paclitaxel)-coated balloon dilatation</a:t>
            </a:r>
            <a:r>
              <a:rPr lang="en-US" dirty="0"/>
              <a:t> (</a:t>
            </a:r>
            <a:r>
              <a:rPr lang="en-US" dirty="0" err="1"/>
              <a:t>Optilume</a:t>
            </a:r>
            <a:r>
              <a:rPr lang="en-US" dirty="0"/>
              <a:t>™)?</a:t>
            </a:r>
          </a:p>
          <a:p>
            <a:pPr>
              <a:lnSpc>
                <a:spcPct val="150000"/>
              </a:lnSpc>
              <a:buNone/>
            </a:pPr>
            <a:endParaRPr lang="en-US" dirty="0"/>
          </a:p>
          <a:p>
            <a:pPr>
              <a:lnSpc>
                <a:spcPct val="150000"/>
              </a:lnSpc>
              <a:buNone/>
            </a:pPr>
            <a:r>
              <a:rPr lang="en-US" dirty="0"/>
              <a:t>A. As first-line treatment for any primary bulbar urethral stricture &lt;2 cm.</a:t>
            </a:r>
            <a:br>
              <a:rPr lang="en-US" dirty="0"/>
            </a:br>
            <a:r>
              <a:rPr lang="en-US" dirty="0"/>
              <a:t>B. For short (&lt;3 cm) bulbar strictures recurring after ≥2 prior endoscopic treatments, in patients unfit or unwilling for urethroplasty.</a:t>
            </a:r>
            <a:br>
              <a:rPr lang="en-US" dirty="0"/>
            </a:br>
            <a:r>
              <a:rPr lang="en-US" dirty="0"/>
              <a:t>C. For long (&gt;3 cm) penile or </a:t>
            </a:r>
            <a:r>
              <a:rPr lang="en-US" dirty="0" err="1"/>
              <a:t>panurethral</a:t>
            </a:r>
            <a:r>
              <a:rPr lang="en-US" dirty="0"/>
              <a:t> strictures when buccal graft is not feasible.</a:t>
            </a:r>
            <a:br>
              <a:rPr lang="en-US" dirty="0"/>
            </a:br>
            <a:r>
              <a:rPr lang="en-US" dirty="0"/>
              <a:t>D. As adjunct therapy following urethroplasty to prevent recurrence.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4D4246F-7EB5-30FE-2BE1-A9BD25CB7F67}"/>
              </a:ext>
            </a:extLst>
          </p:cNvPr>
          <p:cNvSpPr txBox="1"/>
          <p:nvPr/>
        </p:nvSpPr>
        <p:spPr>
          <a:xfrm>
            <a:off x="758309" y="328613"/>
            <a:ext cx="131862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800" dirty="0"/>
              <a:t>ESTENOSIS URETRA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44709" y="3287197"/>
            <a:ext cx="7627382" cy="9835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7700"/>
              </a:lnSpc>
              <a:buNone/>
            </a:pPr>
            <a:r>
              <a:rPr lang="en-US" sz="6150" dirty="0">
                <a:solidFill>
                  <a:srgbClr val="1F1E1E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INFERTILIDAD</a:t>
            </a:r>
            <a:endParaRPr lang="en-US" sz="6150" dirty="0"/>
          </a:p>
        </p:txBody>
      </p:sp>
      <p:sp>
        <p:nvSpPr>
          <p:cNvPr id="4" name="Text 1"/>
          <p:cNvSpPr/>
          <p:nvPr/>
        </p:nvSpPr>
        <p:spPr>
          <a:xfrm>
            <a:off x="6244709" y="4595693"/>
            <a:ext cx="7627382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endParaRPr lang="en-US" sz="1700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0028A8-171E-1BF8-4DB9-074C1162E5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id="{FA440DA5-BC04-8465-1736-1827FD3C388C}"/>
              </a:ext>
            </a:extLst>
          </p:cNvPr>
          <p:cNvSpPr/>
          <p:nvPr/>
        </p:nvSpPr>
        <p:spPr>
          <a:xfrm>
            <a:off x="758309" y="3941445"/>
            <a:ext cx="13113782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endParaRPr lang="en-US" sz="1700" dirty="0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F7274D4A-6AAE-1EF9-A7A6-BFECC7D2E581}"/>
              </a:ext>
            </a:extLst>
          </p:cNvPr>
          <p:cNvSpPr/>
          <p:nvPr/>
        </p:nvSpPr>
        <p:spPr>
          <a:xfrm>
            <a:off x="2207419" y="1428749"/>
            <a:ext cx="9826228" cy="4279107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buNone/>
            </a:pPr>
            <a:r>
              <a:rPr lang="en-US" dirty="0"/>
              <a:t>According to the EAU Guidelines 2025, which of the following is the correct indication for </a:t>
            </a:r>
            <a:r>
              <a:rPr lang="en-US" i="1" dirty="0"/>
              <a:t>drug (paclitaxel)-coated balloon dilatation</a:t>
            </a:r>
            <a:r>
              <a:rPr lang="en-US" dirty="0"/>
              <a:t> (</a:t>
            </a:r>
            <a:r>
              <a:rPr lang="en-US" dirty="0" err="1"/>
              <a:t>Optilume</a:t>
            </a:r>
            <a:r>
              <a:rPr lang="en-US" dirty="0"/>
              <a:t>™)?</a:t>
            </a:r>
          </a:p>
          <a:p>
            <a:pPr>
              <a:lnSpc>
                <a:spcPct val="150000"/>
              </a:lnSpc>
              <a:buNone/>
            </a:pPr>
            <a:endParaRPr lang="en-US" dirty="0"/>
          </a:p>
          <a:p>
            <a:pPr>
              <a:lnSpc>
                <a:spcPct val="150000"/>
              </a:lnSpc>
              <a:buNone/>
            </a:pPr>
            <a:r>
              <a:rPr lang="en-US" dirty="0"/>
              <a:t>A. As first-line treatment for any primary bulbar urethral stricture &lt;2 cm.</a:t>
            </a:r>
            <a:br>
              <a:rPr lang="en-US" dirty="0"/>
            </a:br>
            <a:r>
              <a:rPr lang="en-U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B. For short (&lt;3 cm) bulbar strictures recurring after ≥2 prior endoscopic treatments, in patients unfit or unwilling for urethroplasty.</a:t>
            </a:r>
            <a:br>
              <a:rPr lang="en-US" dirty="0"/>
            </a:br>
            <a:r>
              <a:rPr lang="en-US" dirty="0"/>
              <a:t>C. For long (&gt;3 cm) penile or </a:t>
            </a:r>
            <a:r>
              <a:rPr lang="en-US" dirty="0" err="1"/>
              <a:t>panurethral</a:t>
            </a:r>
            <a:r>
              <a:rPr lang="en-US" dirty="0"/>
              <a:t> strictures when buccal graft is not feasible.</a:t>
            </a:r>
            <a:br>
              <a:rPr lang="en-US" dirty="0"/>
            </a:br>
            <a:r>
              <a:rPr lang="en-US" dirty="0"/>
              <a:t>D. As adjunct therapy following urethroplasty to prevent recurrence.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236578DD-8FCC-3933-8891-CF62522661F6}"/>
              </a:ext>
            </a:extLst>
          </p:cNvPr>
          <p:cNvSpPr/>
          <p:nvPr/>
        </p:nvSpPr>
        <p:spPr>
          <a:xfrm>
            <a:off x="2693194" y="6322219"/>
            <a:ext cx="8422481" cy="109299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RECORDAR CRITERIOS DE INCLUSIÓN DE ESTUDIO OPTILUME (ROBUST) : 2 intentos endoscópicos, uretra anterior, &lt;3cm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55069C7-C6A4-2683-E344-B727EE032FC3}"/>
              </a:ext>
            </a:extLst>
          </p:cNvPr>
          <p:cNvSpPr txBox="1"/>
          <p:nvPr/>
        </p:nvSpPr>
        <p:spPr>
          <a:xfrm>
            <a:off x="758309" y="328613"/>
            <a:ext cx="131862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800" dirty="0"/>
              <a:t>ESTENOSIS URETRA</a:t>
            </a:r>
          </a:p>
        </p:txBody>
      </p:sp>
    </p:spTree>
    <p:extLst>
      <p:ext uri="{BB962C8B-B14F-4D97-AF65-F5344CB8AC3E}">
        <p14:creationId xmlns:p14="http://schemas.microsoft.com/office/powerpoint/2010/main" val="240498127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8309" y="3758446"/>
            <a:ext cx="5701546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endParaRPr lang="en-US" sz="4450" dirty="0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D4930203-69D2-605C-BFE8-1C0597D65651}"/>
              </a:ext>
            </a:extLst>
          </p:cNvPr>
          <p:cNvSpPr/>
          <p:nvPr/>
        </p:nvSpPr>
        <p:spPr>
          <a:xfrm>
            <a:off x="2418993" y="1614488"/>
            <a:ext cx="10236994" cy="5507831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buNone/>
            </a:pPr>
            <a:r>
              <a:rPr lang="en-US" dirty="0"/>
              <a:t>According to the EAU Guidelines 2025 on Urethral Strictures, which of the following statements regarding </a:t>
            </a:r>
            <a:r>
              <a:rPr lang="en-US" i="1" dirty="0"/>
              <a:t>penile urethral strictures</a:t>
            </a:r>
            <a:r>
              <a:rPr lang="en-US" dirty="0"/>
              <a:t> is </a:t>
            </a:r>
            <a:r>
              <a:rPr lang="en-US" b="1" dirty="0"/>
              <a:t>correct</a:t>
            </a:r>
            <a:r>
              <a:rPr lang="en-US" dirty="0"/>
              <a:t>?</a:t>
            </a:r>
          </a:p>
          <a:p>
            <a:pPr>
              <a:lnSpc>
                <a:spcPct val="150000"/>
              </a:lnSpc>
              <a:buNone/>
            </a:pPr>
            <a:endParaRPr lang="en-US" dirty="0"/>
          </a:p>
          <a:p>
            <a:pPr>
              <a:lnSpc>
                <a:spcPct val="150000"/>
              </a:lnSpc>
              <a:buNone/>
            </a:pPr>
            <a:r>
              <a:rPr lang="en-US" dirty="0"/>
              <a:t>A. Direct Vision Internal Urethrotomy (DVIU) is the preferred first-line treatment for short penile strictures (&lt;1 cm).</a:t>
            </a:r>
            <a:br>
              <a:rPr lang="en-US" dirty="0"/>
            </a:br>
            <a:r>
              <a:rPr lang="en-US" dirty="0"/>
              <a:t>B. DVIU in the penile urethra has similar outcomes to bulbar urethra and should always be attempted before open surgery.</a:t>
            </a:r>
            <a:br>
              <a:rPr lang="en-US" dirty="0"/>
            </a:br>
            <a:r>
              <a:rPr lang="en-US" dirty="0"/>
              <a:t>C. DVIU should generally be avoided in penile urethral strictures because it performs poorly and may cause venous leakage with subsequent erectile dysfunction.</a:t>
            </a:r>
            <a:br>
              <a:rPr lang="en-US" dirty="0"/>
            </a:br>
            <a:r>
              <a:rPr lang="en-US" dirty="0"/>
              <a:t>D. Dilatation and DVIU have equal success rates for penile urethral strictures and can be repeated multiple times safely.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3092CFF-BDDE-8EF2-1575-9FDF6CE6A78A}"/>
              </a:ext>
            </a:extLst>
          </p:cNvPr>
          <p:cNvSpPr txBox="1"/>
          <p:nvPr/>
        </p:nvSpPr>
        <p:spPr>
          <a:xfrm>
            <a:off x="758309" y="328613"/>
            <a:ext cx="131862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800" dirty="0"/>
              <a:t>ESTENOSIS URETRA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BB278A-94BA-43DB-643B-12869F307E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id="{F50D91E6-CE77-626C-5458-83E0902323EC}"/>
              </a:ext>
            </a:extLst>
          </p:cNvPr>
          <p:cNvSpPr/>
          <p:nvPr/>
        </p:nvSpPr>
        <p:spPr>
          <a:xfrm>
            <a:off x="758309" y="3758446"/>
            <a:ext cx="5701546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endParaRPr lang="en-US" sz="4450" dirty="0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13428525-228F-EADF-A21C-709193FC8409}"/>
              </a:ext>
            </a:extLst>
          </p:cNvPr>
          <p:cNvSpPr/>
          <p:nvPr/>
        </p:nvSpPr>
        <p:spPr>
          <a:xfrm>
            <a:off x="2318980" y="1310878"/>
            <a:ext cx="10236994" cy="550783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buNone/>
            </a:pPr>
            <a:r>
              <a:rPr lang="en-US" dirty="0"/>
              <a:t>According to the EAU Guidelines 2025 on Urethral Strictures, which of the following statements regarding </a:t>
            </a:r>
            <a:r>
              <a:rPr lang="en-US" i="1" dirty="0"/>
              <a:t>penile urethral strictures</a:t>
            </a:r>
            <a:r>
              <a:rPr lang="en-US" dirty="0"/>
              <a:t> is </a:t>
            </a:r>
            <a:r>
              <a:rPr lang="en-US" b="1" dirty="0"/>
              <a:t>correct</a:t>
            </a:r>
            <a:r>
              <a:rPr lang="en-US" dirty="0"/>
              <a:t>?</a:t>
            </a:r>
          </a:p>
          <a:p>
            <a:pPr>
              <a:lnSpc>
                <a:spcPct val="150000"/>
              </a:lnSpc>
              <a:buNone/>
            </a:pPr>
            <a:endParaRPr lang="en-US" dirty="0"/>
          </a:p>
          <a:p>
            <a:pPr>
              <a:lnSpc>
                <a:spcPct val="150000"/>
              </a:lnSpc>
              <a:buNone/>
            </a:pPr>
            <a:r>
              <a:rPr lang="en-US" dirty="0"/>
              <a:t>A. Direct Vision Internal Urethrotomy (DVIU) is the preferred first-line treatment for short penile strictures (&lt;1 cm).</a:t>
            </a:r>
            <a:br>
              <a:rPr lang="en-US" dirty="0"/>
            </a:br>
            <a:r>
              <a:rPr lang="en-US" dirty="0"/>
              <a:t>B. DVIU in the penile urethra has similar outcomes to bulbar urethra and should always be attempted before open surgery.</a:t>
            </a:r>
            <a:br>
              <a:rPr lang="en-US" dirty="0"/>
            </a:br>
            <a:r>
              <a:rPr lang="en-US" dirty="0">
                <a:solidFill>
                  <a:srgbClr val="00B050"/>
                </a:solidFill>
              </a:rPr>
              <a:t>C. DVIU should generally be avoided in penile urethral strictures because it performs poorly and may cause venous leakage with subsequent erectile dysfunction</a:t>
            </a:r>
            <a:r>
              <a:rPr lang="en-US" dirty="0"/>
              <a:t>.</a:t>
            </a:r>
            <a:br>
              <a:rPr lang="en-US" dirty="0"/>
            </a:br>
            <a:r>
              <a:rPr lang="en-US" dirty="0"/>
              <a:t>D. Dilatation and DVIU have equal success rates for penile urethral strictures and can be repeated multiple times safely.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841EE4B3-7701-A9BE-6560-1CBC94302885}"/>
              </a:ext>
            </a:extLst>
          </p:cNvPr>
          <p:cNvSpPr/>
          <p:nvPr/>
        </p:nvSpPr>
        <p:spPr>
          <a:xfrm>
            <a:off x="2844046" y="6918722"/>
            <a:ext cx="9386888" cy="1078706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URETRA PENEANA= AUMENTA FIBROSIS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86689FE7-855B-9D34-7CE2-F2B2DDCBC0B2}"/>
              </a:ext>
            </a:extLst>
          </p:cNvPr>
          <p:cNvSpPr txBox="1"/>
          <p:nvPr/>
        </p:nvSpPr>
        <p:spPr>
          <a:xfrm>
            <a:off x="758309" y="328613"/>
            <a:ext cx="131862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800" dirty="0"/>
              <a:t>ESTENOSIS URETRA</a:t>
            </a:r>
          </a:p>
        </p:txBody>
      </p:sp>
    </p:spTree>
    <p:extLst>
      <p:ext uri="{BB962C8B-B14F-4D97-AF65-F5344CB8AC3E}">
        <p14:creationId xmlns:p14="http://schemas.microsoft.com/office/powerpoint/2010/main" val="64198448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DB527B02-0487-AC57-5F04-D62AE43C752E}"/>
              </a:ext>
            </a:extLst>
          </p:cNvPr>
          <p:cNvSpPr/>
          <p:nvPr/>
        </p:nvSpPr>
        <p:spPr>
          <a:xfrm>
            <a:off x="2850357" y="1485900"/>
            <a:ext cx="8558212" cy="5150643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buNone/>
            </a:pPr>
            <a:r>
              <a:rPr lang="en-US" dirty="0"/>
              <a:t>According to the EAU Guidelines 2025 on Urethral Strictures, which of the following statements is </a:t>
            </a:r>
            <a:r>
              <a:rPr lang="en-US" i="1" dirty="0"/>
              <a:t>correct</a:t>
            </a:r>
            <a:r>
              <a:rPr lang="en-US" dirty="0"/>
              <a:t>?</a:t>
            </a:r>
          </a:p>
          <a:p>
            <a:pPr>
              <a:lnSpc>
                <a:spcPct val="150000"/>
              </a:lnSpc>
              <a:buNone/>
            </a:pPr>
            <a:endParaRPr lang="en-US" dirty="0"/>
          </a:p>
          <a:p>
            <a:pPr>
              <a:lnSpc>
                <a:spcPct val="150000"/>
              </a:lnSpc>
              <a:buNone/>
            </a:pPr>
            <a:r>
              <a:rPr lang="en-US" dirty="0"/>
              <a:t>A. All urethral strictures, even if asymptomatic, should be treated to prevent progression.</a:t>
            </a:r>
            <a:br>
              <a:rPr lang="en-US" dirty="0"/>
            </a:br>
            <a:r>
              <a:rPr lang="en-US" dirty="0"/>
              <a:t>B. Asymptomatic incidental strictures with a lumen &gt;16 Fr require immediate endoscopic intervention.</a:t>
            </a:r>
            <a:br>
              <a:rPr lang="en-US" dirty="0"/>
            </a:br>
            <a:r>
              <a:rPr lang="en-US" dirty="0"/>
              <a:t>C. Patients with asymptomatic incidental (&gt;16 Fr) strictures have a low risk of progression and can be safely observed.</a:t>
            </a:r>
            <a:br>
              <a:rPr lang="en-US" dirty="0"/>
            </a:br>
            <a:r>
              <a:rPr lang="en-US" dirty="0"/>
              <a:t>D. Radiation-induced </a:t>
            </a:r>
            <a:r>
              <a:rPr lang="en-US" dirty="0" err="1"/>
              <a:t>bulbomembranous</a:t>
            </a:r>
            <a:r>
              <a:rPr lang="en-US" dirty="0"/>
              <a:t> strictures should always be managed surgically with urethroplasty.</a:t>
            </a:r>
            <a:br>
              <a:rPr lang="en-US" dirty="0"/>
            </a:br>
            <a:r>
              <a:rPr lang="en-US" dirty="0"/>
              <a:t>E. Suprapubic catheterization should be avoided in patients with radiation-induced strictures.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7C13091-7793-4F76-106A-7D8CE27DC259}"/>
              </a:ext>
            </a:extLst>
          </p:cNvPr>
          <p:cNvSpPr txBox="1"/>
          <p:nvPr/>
        </p:nvSpPr>
        <p:spPr>
          <a:xfrm>
            <a:off x="758309" y="328613"/>
            <a:ext cx="131862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800" dirty="0"/>
              <a:t>ESTENOSIS URETRA</a:t>
            </a:r>
          </a:p>
        </p:txBody>
      </p:sp>
    </p:spTree>
    <p:extLst>
      <p:ext uri="{BB962C8B-B14F-4D97-AF65-F5344CB8AC3E}">
        <p14:creationId xmlns:p14="http://schemas.microsoft.com/office/powerpoint/2010/main" val="372081890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E134B9-4C94-0710-570D-52D1C9369E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15909D23-36CE-6E99-1B75-93F8F9C3F193}"/>
              </a:ext>
            </a:extLst>
          </p:cNvPr>
          <p:cNvSpPr/>
          <p:nvPr/>
        </p:nvSpPr>
        <p:spPr>
          <a:xfrm>
            <a:off x="2950370" y="814388"/>
            <a:ext cx="8558212" cy="515064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buNone/>
            </a:pPr>
            <a:r>
              <a:rPr lang="en-US" dirty="0"/>
              <a:t>According to the EAU Guidelines 2025 on Urethral Strictures, which of the following statements is </a:t>
            </a:r>
            <a:r>
              <a:rPr lang="en-US" i="1" dirty="0"/>
              <a:t>correct</a:t>
            </a:r>
            <a:r>
              <a:rPr lang="en-US" dirty="0"/>
              <a:t>?</a:t>
            </a:r>
          </a:p>
          <a:p>
            <a:pPr>
              <a:lnSpc>
                <a:spcPct val="150000"/>
              </a:lnSpc>
              <a:buNone/>
            </a:pPr>
            <a:endParaRPr lang="en-US" dirty="0"/>
          </a:p>
          <a:p>
            <a:pPr>
              <a:lnSpc>
                <a:spcPct val="150000"/>
              </a:lnSpc>
              <a:buNone/>
            </a:pPr>
            <a:r>
              <a:rPr lang="en-US" dirty="0"/>
              <a:t>A. All urethral strictures, even if asymptomatic, should be treated to prevent progression.</a:t>
            </a:r>
            <a:br>
              <a:rPr lang="en-US" dirty="0"/>
            </a:br>
            <a:r>
              <a:rPr lang="en-US" dirty="0"/>
              <a:t>B. Asymptomatic incidental strictures with a lumen &gt;16 Fr require immediate endoscopic intervention.</a:t>
            </a:r>
            <a:br>
              <a:rPr lang="en-US" dirty="0"/>
            </a:br>
            <a:r>
              <a:rPr lang="en-US" dirty="0">
                <a:solidFill>
                  <a:srgbClr val="00B050"/>
                </a:solidFill>
              </a:rPr>
              <a:t>C. Patients with asymptomatic incidental (&gt;16 Fr) strictures have a low risk of progression and can be safely observed.</a:t>
            </a:r>
            <a:br>
              <a:rPr lang="en-US" dirty="0"/>
            </a:br>
            <a:r>
              <a:rPr lang="en-US" dirty="0"/>
              <a:t>D. Radiation-induced </a:t>
            </a:r>
            <a:r>
              <a:rPr lang="en-US" dirty="0" err="1"/>
              <a:t>bulbomembranous</a:t>
            </a:r>
            <a:r>
              <a:rPr lang="en-US" dirty="0"/>
              <a:t> strictures should always be managed surgically with urethroplasty.</a:t>
            </a:r>
            <a:br>
              <a:rPr lang="en-US" dirty="0"/>
            </a:br>
            <a:r>
              <a:rPr lang="en-US" dirty="0"/>
              <a:t>E. Suprapubic catheterization should be avoided in patients with radiation-induced strictures.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8B510CAE-1432-E675-B6E0-CF6C032CB36B}"/>
              </a:ext>
            </a:extLst>
          </p:cNvPr>
          <p:cNvSpPr/>
          <p:nvPr/>
        </p:nvSpPr>
        <p:spPr>
          <a:xfrm>
            <a:off x="2779752" y="6490096"/>
            <a:ext cx="9386888" cy="1078706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16 </a:t>
            </a:r>
            <a:r>
              <a:rPr lang="es-ES" dirty="0" err="1"/>
              <a:t>fr</a:t>
            </a:r>
            <a:r>
              <a:rPr lang="es-ES" dirty="0"/>
              <a:t>, incidentales: NO TRATAR</a:t>
            </a:r>
          </a:p>
        </p:txBody>
      </p:sp>
    </p:spTree>
    <p:extLst>
      <p:ext uri="{BB962C8B-B14F-4D97-AF65-F5344CB8AC3E}">
        <p14:creationId xmlns:p14="http://schemas.microsoft.com/office/powerpoint/2010/main" val="142870085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0EDADC86-0858-1014-4E71-A003B209DCA8}"/>
              </a:ext>
            </a:extLst>
          </p:cNvPr>
          <p:cNvSpPr txBox="1"/>
          <p:nvPr/>
        </p:nvSpPr>
        <p:spPr>
          <a:xfrm>
            <a:off x="957263" y="2671763"/>
            <a:ext cx="12372975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s-ES" sz="2800" dirty="0">
                <a:latin typeface="Skeena Display" pitchFamily="2" charset="0"/>
              </a:rPr>
              <a:t>URETROTOMÍA INTERNA SI estenosis &lt;2cm, bulbares, 1 </a:t>
            </a:r>
            <a:r>
              <a:rPr lang="es-ES" sz="2800" dirty="0" err="1">
                <a:latin typeface="Skeena Display" pitchFamily="2" charset="0"/>
              </a:rPr>
              <a:t>proc</a:t>
            </a:r>
            <a:r>
              <a:rPr lang="es-ES" sz="2800" dirty="0">
                <a:latin typeface="Skeena Display" pitchFamily="2" charset="0"/>
              </a:rPr>
              <a:t>.</a:t>
            </a:r>
          </a:p>
          <a:p>
            <a:endParaRPr lang="es-ES" sz="2800" dirty="0">
              <a:latin typeface="Skeena Display" pitchFamily="2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s-ES" sz="2800" dirty="0">
                <a:latin typeface="Skeena Display" pitchFamily="2" charset="0"/>
              </a:rPr>
              <a:t>URETROPLASTIA abierta si estenosis &gt;= 2cm</a:t>
            </a:r>
          </a:p>
          <a:p>
            <a:endParaRPr lang="es-ES" sz="2800" dirty="0">
              <a:latin typeface="Skeena Display" pitchFamily="2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s-ES" sz="2800" dirty="0">
                <a:latin typeface="Skeena Display" pitchFamily="2" charset="0"/>
              </a:rPr>
              <a:t>No URETROTOMÍA EN URETRAS PENEANAS</a:t>
            </a:r>
          </a:p>
          <a:p>
            <a:endParaRPr lang="es-ES" sz="2800" dirty="0">
              <a:latin typeface="Skeena Display" pitchFamily="2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s-ES" sz="2800" dirty="0">
                <a:latin typeface="Skeena Display" pitchFamily="2" charset="0"/>
              </a:rPr>
              <a:t>OPTILUME HASTA 3cm, 2 </a:t>
            </a:r>
            <a:r>
              <a:rPr lang="es-ES" sz="2800" dirty="0" err="1">
                <a:latin typeface="Skeena Display" pitchFamily="2" charset="0"/>
              </a:rPr>
              <a:t>uretrotomías</a:t>
            </a:r>
            <a:r>
              <a:rPr lang="es-ES" sz="2800" dirty="0">
                <a:latin typeface="Skeena Display" pitchFamily="2" charset="0"/>
              </a:rPr>
              <a:t> previas, no candidatos a </a:t>
            </a:r>
            <a:r>
              <a:rPr lang="es-ES" sz="2800" dirty="0" err="1">
                <a:latin typeface="Skeena Display" pitchFamily="2" charset="0"/>
              </a:rPr>
              <a:t>uretroplastia</a:t>
            </a:r>
            <a:endParaRPr lang="es-ES" sz="2800" dirty="0">
              <a:latin typeface="Skeena Display" pitchFamily="2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s-ES" sz="2800" dirty="0">
              <a:latin typeface="Skeena Display" pitchFamily="2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s-ES" sz="2800" dirty="0">
                <a:latin typeface="Skeena Display" pitchFamily="2" charset="0"/>
              </a:rPr>
              <a:t>La </a:t>
            </a:r>
            <a:r>
              <a:rPr lang="es-ES" sz="2800" b="1" dirty="0">
                <a:latin typeface="Skeena Display" pitchFamily="2" charset="0"/>
              </a:rPr>
              <a:t>uretrografía retrógrada (RUG)</a:t>
            </a:r>
            <a:r>
              <a:rPr lang="es-ES" sz="2800" dirty="0">
                <a:latin typeface="Skeena Display" pitchFamily="2" charset="0"/>
              </a:rPr>
              <a:t> ± </a:t>
            </a:r>
            <a:r>
              <a:rPr lang="es-ES" sz="2800" b="1" dirty="0" err="1">
                <a:latin typeface="Skeena Display" pitchFamily="2" charset="0"/>
              </a:rPr>
              <a:t>cistouretrografía</a:t>
            </a:r>
            <a:r>
              <a:rPr lang="es-ES" sz="2800" b="1" dirty="0">
                <a:latin typeface="Skeena Display" pitchFamily="2" charset="0"/>
              </a:rPr>
              <a:t> miccional (VCUG)</a:t>
            </a:r>
            <a:r>
              <a:rPr lang="es-ES" sz="2800" dirty="0">
                <a:latin typeface="Skeena Display" pitchFamily="2" charset="0"/>
              </a:rPr>
              <a:t> es el </a:t>
            </a:r>
            <a:r>
              <a:rPr lang="es-ES" sz="2800" b="1" dirty="0">
                <a:latin typeface="Skeena Display" pitchFamily="2" charset="0"/>
              </a:rPr>
              <a:t>estándar de referencia</a:t>
            </a:r>
            <a:r>
              <a:rPr lang="es-ES" sz="2800" dirty="0">
                <a:latin typeface="Skeena Display" pitchFamily="2" charset="0"/>
              </a:rPr>
              <a:t> para definir la </a:t>
            </a:r>
            <a:r>
              <a:rPr lang="es-ES" sz="2800" b="1" dirty="0">
                <a:latin typeface="Skeena Display" pitchFamily="2" charset="0"/>
              </a:rPr>
              <a:t>longitud y localización</a:t>
            </a:r>
            <a:r>
              <a:rPr lang="es-ES" sz="2800" dirty="0">
                <a:latin typeface="Skeena Display" pitchFamily="2" charset="0"/>
              </a:rPr>
              <a:t> de la estenosis antes de cualquier tratamiento.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60B9CCFD-8796-4D24-543B-AF453703BD52}"/>
              </a:ext>
            </a:extLst>
          </p:cNvPr>
          <p:cNvSpPr txBox="1"/>
          <p:nvPr/>
        </p:nvSpPr>
        <p:spPr>
          <a:xfrm>
            <a:off x="758309" y="328613"/>
            <a:ext cx="131862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800" dirty="0"/>
              <a:t>ESTENOSIS URETRA</a:t>
            </a:r>
          </a:p>
        </p:txBody>
      </p:sp>
    </p:spTree>
    <p:extLst>
      <p:ext uri="{BB962C8B-B14F-4D97-AF65-F5344CB8AC3E}">
        <p14:creationId xmlns:p14="http://schemas.microsoft.com/office/powerpoint/2010/main" val="143368431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BC9E0C04-02F3-8782-366C-C62669CECB7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-83556" y="1"/>
            <a:ext cx="14713956" cy="8229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1A85F1B5-EC5A-F8E9-D890-68295276A9DC}"/>
              </a:ext>
            </a:extLst>
          </p:cNvPr>
          <p:cNvSpPr txBox="1"/>
          <p:nvPr/>
        </p:nvSpPr>
        <p:spPr>
          <a:xfrm>
            <a:off x="921545" y="3550444"/>
            <a:ext cx="1328023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400" b="1" dirty="0">
                <a:latin typeface="Skeena Display" pitchFamily="2" charset="0"/>
              </a:rPr>
              <a:t>El EBU es un sello de calidad para vuestro </a:t>
            </a:r>
            <a:r>
              <a:rPr lang="es-ES" sz="2400" b="1" dirty="0" err="1">
                <a:latin typeface="Skeena Display" pitchFamily="2" charset="0"/>
              </a:rPr>
              <a:t>curriculum</a:t>
            </a:r>
            <a:r>
              <a:rPr lang="es-ES" sz="2400" b="1" dirty="0">
                <a:latin typeface="Skeena Display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" sz="2400" b="1" dirty="0">
              <a:latin typeface="Skeena Display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400" b="1" dirty="0">
                <a:latin typeface="Skeena Display" pitchFamily="2" charset="0"/>
              </a:rPr>
              <a:t>Estudiar para el EBU os pondrá a un nivel teórico de las EAU-GL que os costará más alcanzar</a:t>
            </a:r>
          </a:p>
          <a:p>
            <a:r>
              <a:rPr lang="es-ES" sz="2400" b="1" dirty="0">
                <a:latin typeface="Skeena Display" pitchFamily="2" charset="0"/>
              </a:rPr>
              <a:t>De adjuntos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" sz="2400" b="1" dirty="0">
              <a:latin typeface="Skeena Display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400" b="1" dirty="0">
                <a:latin typeface="Skeena Display" pitchFamily="2" charset="0"/>
              </a:rPr>
              <a:t>Estudiar de manera crítica </a:t>
            </a:r>
            <a:r>
              <a:rPr lang="es-ES" sz="2400" b="1" dirty="0" err="1">
                <a:latin typeface="Skeena Display" pitchFamily="2" charset="0"/>
              </a:rPr>
              <a:t>apoyandóos</a:t>
            </a:r>
            <a:r>
              <a:rPr lang="es-ES" sz="2400" b="1" dirty="0">
                <a:latin typeface="Skeena Display" pitchFamily="2" charset="0"/>
              </a:rPr>
              <a:t> en nuevas herramientas (NOTEBOOK LM!)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" sz="2400" b="1" dirty="0">
              <a:latin typeface="Skeena Display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400" b="1" dirty="0">
                <a:latin typeface="Skeena Display" pitchFamily="2" charset="0"/>
              </a:rPr>
              <a:t>La experiencia de ir a </a:t>
            </a:r>
            <a:r>
              <a:rPr lang="es-ES" sz="2400" b="1" dirty="0" err="1">
                <a:latin typeface="Skeena Display" pitchFamily="2" charset="0"/>
              </a:rPr>
              <a:t>Leuven</a:t>
            </a:r>
            <a:r>
              <a:rPr lang="es-ES" sz="2400" b="1" dirty="0">
                <a:latin typeface="Skeena Display" pitchFamily="2" charset="0"/>
              </a:rPr>
              <a:t> a examinarse es muy positiva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" sz="2400" b="1" dirty="0">
              <a:latin typeface="Skeena Display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400" b="1" dirty="0">
                <a:latin typeface="Skeena Display" pitchFamily="2" charset="0"/>
              </a:rPr>
              <a:t>Si no aprobáis a la primera-&gt; VOLVER A PRESENTAROS</a:t>
            </a:r>
          </a:p>
        </p:txBody>
      </p:sp>
    </p:spTree>
    <p:extLst>
      <p:ext uri="{BB962C8B-B14F-4D97-AF65-F5344CB8AC3E}">
        <p14:creationId xmlns:p14="http://schemas.microsoft.com/office/powerpoint/2010/main" val="127912037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08FB95EC-6D17-D048-EE5D-C7A11C0088F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4630400" cy="8265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6451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"/>
          <p:cNvSpPr/>
          <p:nvPr/>
        </p:nvSpPr>
        <p:spPr>
          <a:xfrm>
            <a:off x="844034" y="935831"/>
            <a:ext cx="13172004" cy="6707981"/>
          </a:xfrm>
          <a:prstGeom prst="roundRect">
            <a:avLst>
              <a:gd name="adj" fmla="val 2848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5" name="Text 2"/>
          <p:cNvSpPr/>
          <p:nvPr/>
        </p:nvSpPr>
        <p:spPr>
          <a:xfrm>
            <a:off x="1383626" y="1387078"/>
            <a:ext cx="12193310" cy="693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According to the EAU Guidelines on Male Infertility (2025), which of the following statements about </a:t>
            </a:r>
            <a:r>
              <a:rPr lang="en-US" sz="2800" dirty="0">
                <a:solidFill>
                  <a:srgbClr val="FFFFFF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sexual abstinence and semen collection</a:t>
            </a:r>
            <a:r>
              <a:rPr lang="en-US" sz="2000" dirty="0">
                <a:solidFill>
                  <a:srgbClr val="FFFFFF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 is correct?</a:t>
            </a:r>
            <a:endParaRPr lang="en-US" sz="2000" dirty="0">
              <a:latin typeface="Skeena Display" pitchFamily="2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1512213" y="2688311"/>
            <a:ext cx="12193310" cy="1733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buAutoNum type="alphaUcPeriod"/>
            </a:pPr>
            <a:r>
              <a:rPr lang="en-US" sz="2800" dirty="0">
                <a:solidFill>
                  <a:srgbClr val="FFFFFF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The semen sample should be collected after at least 10 days of abstinence to maximize sperm count.</a:t>
            </a:r>
          </a:p>
          <a:p>
            <a:pPr algn="l"/>
            <a:endParaRPr lang="en-US" sz="2800" dirty="0">
              <a:solidFill>
                <a:srgbClr val="FFFFFF"/>
              </a:solidFill>
              <a:latin typeface="Skeena Display" pitchFamily="2" charset="0"/>
              <a:ea typeface="Sora Light" pitchFamily="34" charset="-122"/>
              <a:cs typeface="Sora Light" pitchFamily="34" charset="-120"/>
            </a:endParaRPr>
          </a:p>
          <a:p>
            <a:pPr algn="l"/>
            <a:r>
              <a:rPr lang="en-US" sz="2800" dirty="0">
                <a:solidFill>
                  <a:srgbClr val="FFFFFF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B. The recommended abstinence period before semen analysis is 2–7 days</a:t>
            </a:r>
          </a:p>
          <a:p>
            <a:pPr algn="l"/>
            <a:endParaRPr lang="en-US" sz="2800" dirty="0">
              <a:solidFill>
                <a:srgbClr val="FFFFFF"/>
              </a:solidFill>
              <a:latin typeface="Skeena Display" pitchFamily="2" charset="0"/>
              <a:ea typeface="Sora Light" pitchFamily="34" charset="-122"/>
              <a:cs typeface="Sora Light" pitchFamily="34" charset="-120"/>
            </a:endParaRPr>
          </a:p>
          <a:p>
            <a:pPr algn="l"/>
            <a:r>
              <a:rPr lang="en-US" sz="2800" dirty="0">
                <a:solidFill>
                  <a:srgbClr val="FFFFFF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c. Frequent ejaculation (&gt;1 per day) markedly decreases semen quality in all men</a:t>
            </a:r>
          </a:p>
          <a:p>
            <a:pPr algn="l"/>
            <a:endParaRPr lang="en-US" sz="2800" dirty="0">
              <a:solidFill>
                <a:srgbClr val="FFFFFF"/>
              </a:solidFill>
              <a:latin typeface="Skeena Display" pitchFamily="2" charset="0"/>
              <a:ea typeface="Sora Light" pitchFamily="34" charset="-122"/>
              <a:cs typeface="Sora Light" pitchFamily="34" charset="-120"/>
            </a:endParaRPr>
          </a:p>
          <a:p>
            <a:pPr algn="l"/>
            <a:r>
              <a:rPr lang="en-US" sz="2800" dirty="0">
                <a:solidFill>
                  <a:srgbClr val="FFFFFF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D. Couples trying to conceive should abstain for at least 5 days between intercourses.</a:t>
            </a:r>
            <a:endParaRPr lang="en-US" sz="2800" dirty="0">
              <a:latin typeface="Skeena Display" pitchFamily="2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CAF0D6-5A65-AD20-0623-A651475738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id="{E9157EEF-A84C-301E-F5C2-1A860F45C81C}"/>
              </a:ext>
            </a:extLst>
          </p:cNvPr>
          <p:cNvSpPr/>
          <p:nvPr/>
        </p:nvSpPr>
        <p:spPr>
          <a:xfrm>
            <a:off x="646390" y="507802"/>
            <a:ext cx="13337619" cy="121491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750"/>
              </a:lnSpc>
              <a:buNone/>
            </a:pPr>
            <a:r>
              <a:rPr lang="en-US" sz="3800" b="1" dirty="0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Respuesta: Abstinencia Sexual y Recolección de Semen</a:t>
            </a:r>
            <a:endParaRPr lang="en-US" sz="3800" b="1" dirty="0">
              <a:latin typeface="Skeena Display" pitchFamily="2" charset="0"/>
            </a:endParaRPr>
          </a:p>
        </p:txBody>
      </p:sp>
      <p:sp>
        <p:nvSpPr>
          <p:cNvPr id="3" name="Shape 1">
            <a:extLst>
              <a:ext uri="{FF2B5EF4-FFF2-40B4-BE49-F238E27FC236}">
                <a16:creationId xmlns:a16="http://schemas.microsoft.com/office/drawing/2014/main" id="{1DA445D8-6931-C38A-6CCF-3B8C65AA0C1C}"/>
              </a:ext>
            </a:extLst>
          </p:cNvPr>
          <p:cNvSpPr/>
          <p:nvPr/>
        </p:nvSpPr>
        <p:spPr>
          <a:xfrm>
            <a:off x="646390" y="2092047"/>
            <a:ext cx="13337619" cy="1273016"/>
          </a:xfrm>
          <a:prstGeom prst="roundRect">
            <a:avLst>
              <a:gd name="adj" fmla="val 6093"/>
            </a:avLst>
          </a:prstGeom>
          <a:solidFill>
            <a:srgbClr val="1F7135"/>
          </a:solidFill>
          <a:ln/>
        </p:spPr>
        <p:txBody>
          <a:bodyPr/>
          <a:lstStyle/>
          <a:p>
            <a:endParaRPr lang="es-ES"/>
          </a:p>
        </p:txBody>
      </p:sp>
      <p:pic>
        <p:nvPicPr>
          <p:cNvPr id="4" name="Image 0" descr="preencoded.png">
            <a:extLst>
              <a:ext uri="{FF2B5EF4-FFF2-40B4-BE49-F238E27FC236}">
                <a16:creationId xmlns:a16="http://schemas.microsoft.com/office/drawing/2014/main" id="{D35440B8-6E7B-325E-63C0-54927F0CC9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056" y="2346365"/>
            <a:ext cx="303728" cy="243007"/>
          </a:xfrm>
          <a:prstGeom prst="rect">
            <a:avLst/>
          </a:prstGeom>
        </p:spPr>
      </p:pic>
      <p:sp>
        <p:nvSpPr>
          <p:cNvPr id="5" name="Text 2">
            <a:extLst>
              <a:ext uri="{FF2B5EF4-FFF2-40B4-BE49-F238E27FC236}">
                <a16:creationId xmlns:a16="http://schemas.microsoft.com/office/drawing/2014/main" id="{35AAF582-FC35-F215-0D14-E54103DB8FAC}"/>
              </a:ext>
            </a:extLst>
          </p:cNvPr>
          <p:cNvSpPr/>
          <p:nvPr/>
        </p:nvSpPr>
        <p:spPr>
          <a:xfrm>
            <a:off x="1319451" y="2322790"/>
            <a:ext cx="2489121" cy="3037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900" b="1" dirty="0">
                <a:solidFill>
                  <a:srgbClr val="FFFAFA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Respuesta Correcta</a:t>
            </a:r>
            <a:r>
              <a:rPr lang="en-US" sz="1900" b="1" dirty="0">
                <a:solidFill>
                  <a:srgbClr val="FFFAFA"/>
                </a:solidFill>
                <a:latin typeface="Alexandria Semi Bold" pitchFamily="34" charset="0"/>
                <a:ea typeface="Alexandria Semi Bold" pitchFamily="34" charset="-122"/>
                <a:cs typeface="Alexandria Semi Bold" pitchFamily="34" charset="-120"/>
              </a:rPr>
              <a:t>:</a:t>
            </a:r>
            <a:endParaRPr lang="en-US" sz="1900" dirty="0"/>
          </a:p>
        </p:txBody>
      </p:sp>
      <p:sp>
        <p:nvSpPr>
          <p:cNvPr id="6" name="Text 3">
            <a:extLst>
              <a:ext uri="{FF2B5EF4-FFF2-40B4-BE49-F238E27FC236}">
                <a16:creationId xmlns:a16="http://schemas.microsoft.com/office/drawing/2014/main" id="{FCC69092-BB32-3923-107B-A9E87A83BDF8}"/>
              </a:ext>
            </a:extLst>
          </p:cNvPr>
          <p:cNvSpPr/>
          <p:nvPr/>
        </p:nvSpPr>
        <p:spPr>
          <a:xfrm>
            <a:off x="1319451" y="2811185"/>
            <a:ext cx="12479893" cy="29539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2000" b="1" dirty="0">
                <a:solidFill>
                  <a:srgbClr val="FFFAFA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B. The recommended abstinence period before semen analysis is 2–7 days</a:t>
            </a:r>
            <a:r>
              <a:rPr lang="en-US" sz="1450" b="1" dirty="0">
                <a:solidFill>
                  <a:srgbClr val="FFFAFA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.</a:t>
            </a:r>
            <a:endParaRPr lang="en-US" sz="1450" dirty="0"/>
          </a:p>
        </p:txBody>
      </p:sp>
      <p:sp>
        <p:nvSpPr>
          <p:cNvPr id="7" name="Text 4">
            <a:extLst>
              <a:ext uri="{FF2B5EF4-FFF2-40B4-BE49-F238E27FC236}">
                <a16:creationId xmlns:a16="http://schemas.microsoft.com/office/drawing/2014/main" id="{8CCB170F-1A67-AB89-7BD3-B005E10FB44B}"/>
              </a:ext>
            </a:extLst>
          </p:cNvPr>
          <p:cNvSpPr/>
          <p:nvPr/>
        </p:nvSpPr>
        <p:spPr>
          <a:xfrm>
            <a:off x="646390" y="3642003"/>
            <a:ext cx="8526304" cy="4860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800"/>
              </a:lnSpc>
              <a:buNone/>
            </a:pPr>
            <a:r>
              <a:rPr lang="en-US" sz="3050" dirty="0">
                <a:solidFill>
                  <a:srgbClr val="1F1E1E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Pautas Clave para la Recolección de Semen</a:t>
            </a:r>
            <a:endParaRPr lang="en-US" sz="3050" dirty="0">
              <a:latin typeface="Skeena Display" pitchFamily="2" charset="0"/>
            </a:endParaRPr>
          </a:p>
        </p:txBody>
      </p:sp>
      <p:sp>
        <p:nvSpPr>
          <p:cNvPr id="8" name="Shape 5">
            <a:extLst>
              <a:ext uri="{FF2B5EF4-FFF2-40B4-BE49-F238E27FC236}">
                <a16:creationId xmlns:a16="http://schemas.microsoft.com/office/drawing/2014/main" id="{C72CE090-46B9-27A0-7F2D-D25F5FF9F83D}"/>
              </a:ext>
            </a:extLst>
          </p:cNvPr>
          <p:cNvSpPr/>
          <p:nvPr/>
        </p:nvSpPr>
        <p:spPr>
          <a:xfrm>
            <a:off x="646390" y="4404955"/>
            <a:ext cx="6576417" cy="1715691"/>
          </a:xfrm>
          <a:prstGeom prst="roundRect">
            <a:avLst>
              <a:gd name="adj" fmla="val 6396"/>
            </a:avLst>
          </a:prstGeom>
          <a:solidFill>
            <a:srgbClr val="FFFAFA"/>
          </a:solidFill>
          <a:ln w="2286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es-ES"/>
          </a:p>
        </p:txBody>
      </p:sp>
      <p:sp>
        <p:nvSpPr>
          <p:cNvPr id="9" name="Shape 6">
            <a:extLst>
              <a:ext uri="{FF2B5EF4-FFF2-40B4-BE49-F238E27FC236}">
                <a16:creationId xmlns:a16="http://schemas.microsoft.com/office/drawing/2014/main" id="{AF94537F-B1D8-3C7C-75E7-701598543376}"/>
              </a:ext>
            </a:extLst>
          </p:cNvPr>
          <p:cNvSpPr/>
          <p:nvPr/>
        </p:nvSpPr>
        <p:spPr>
          <a:xfrm>
            <a:off x="623530" y="4404955"/>
            <a:ext cx="91440" cy="1715691"/>
          </a:xfrm>
          <a:prstGeom prst="roundRect">
            <a:avLst>
              <a:gd name="adj" fmla="val 84833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10" name="Text 7">
            <a:extLst>
              <a:ext uri="{FF2B5EF4-FFF2-40B4-BE49-F238E27FC236}">
                <a16:creationId xmlns:a16="http://schemas.microsoft.com/office/drawing/2014/main" id="{55E90AB6-5420-C435-3491-E230CFF44C79}"/>
              </a:ext>
            </a:extLst>
          </p:cNvPr>
          <p:cNvSpPr/>
          <p:nvPr/>
        </p:nvSpPr>
        <p:spPr>
          <a:xfrm>
            <a:off x="922496" y="4612481"/>
            <a:ext cx="2876074" cy="3037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900" b="1" dirty="0">
                <a:solidFill>
                  <a:srgbClr val="3B3535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Para Análisis de Semen</a:t>
            </a:r>
            <a:endParaRPr lang="en-US" sz="1900" b="1" dirty="0">
              <a:latin typeface="Skeena Display" pitchFamily="2" charset="0"/>
            </a:endParaRPr>
          </a:p>
        </p:txBody>
      </p:sp>
      <p:sp>
        <p:nvSpPr>
          <p:cNvPr id="11" name="Text 8">
            <a:extLst>
              <a:ext uri="{FF2B5EF4-FFF2-40B4-BE49-F238E27FC236}">
                <a16:creationId xmlns:a16="http://schemas.microsoft.com/office/drawing/2014/main" id="{0DE478AB-B14D-8F98-6799-D4765A911295}"/>
              </a:ext>
            </a:extLst>
          </p:cNvPr>
          <p:cNvSpPr/>
          <p:nvPr/>
        </p:nvSpPr>
        <p:spPr>
          <a:xfrm>
            <a:off x="922496" y="5026938"/>
            <a:ext cx="6092785" cy="5907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00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Se </a:t>
            </a:r>
            <a:r>
              <a:rPr lang="en-US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recomienda un período de abstinencia sexual de </a:t>
            </a:r>
            <a:r>
              <a:rPr lang="en-US" b="1" u="sng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2 a 7 </a:t>
            </a:r>
            <a:r>
              <a:rPr lang="en-US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días. Este período debe registrarse en el informe del análisis.</a:t>
            </a:r>
            <a:endParaRPr lang="en-US" sz="1400" b="1" dirty="0">
              <a:latin typeface="Skeena" pitchFamily="2" charset="0"/>
            </a:endParaRPr>
          </a:p>
        </p:txBody>
      </p:sp>
      <p:sp>
        <p:nvSpPr>
          <p:cNvPr id="12" name="Shape 9">
            <a:extLst>
              <a:ext uri="{FF2B5EF4-FFF2-40B4-BE49-F238E27FC236}">
                <a16:creationId xmlns:a16="http://schemas.microsoft.com/office/drawing/2014/main" id="{C3A510A6-A84E-9E9D-F996-E6314E5590F5}"/>
              </a:ext>
            </a:extLst>
          </p:cNvPr>
          <p:cNvSpPr/>
          <p:nvPr/>
        </p:nvSpPr>
        <p:spPr>
          <a:xfrm>
            <a:off x="7407473" y="4404955"/>
            <a:ext cx="6576536" cy="1715691"/>
          </a:xfrm>
          <a:prstGeom prst="roundRect">
            <a:avLst>
              <a:gd name="adj" fmla="val 6396"/>
            </a:avLst>
          </a:prstGeom>
          <a:solidFill>
            <a:srgbClr val="FFFAFA"/>
          </a:solidFill>
          <a:ln w="2286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es-ES"/>
          </a:p>
        </p:txBody>
      </p:sp>
      <p:sp>
        <p:nvSpPr>
          <p:cNvPr id="13" name="Shape 10">
            <a:extLst>
              <a:ext uri="{FF2B5EF4-FFF2-40B4-BE49-F238E27FC236}">
                <a16:creationId xmlns:a16="http://schemas.microsoft.com/office/drawing/2014/main" id="{6CD05010-EDDC-E04B-C7F5-DC2822816D96}"/>
              </a:ext>
            </a:extLst>
          </p:cNvPr>
          <p:cNvSpPr/>
          <p:nvPr/>
        </p:nvSpPr>
        <p:spPr>
          <a:xfrm>
            <a:off x="7384613" y="4404955"/>
            <a:ext cx="91440" cy="1715691"/>
          </a:xfrm>
          <a:prstGeom prst="roundRect">
            <a:avLst>
              <a:gd name="adj" fmla="val 84833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14" name="Text 11">
            <a:extLst>
              <a:ext uri="{FF2B5EF4-FFF2-40B4-BE49-F238E27FC236}">
                <a16:creationId xmlns:a16="http://schemas.microsoft.com/office/drawing/2014/main" id="{DB1B4868-58EA-754A-AAFD-06E3123E69BE}"/>
              </a:ext>
            </a:extLst>
          </p:cNvPr>
          <p:cNvSpPr/>
          <p:nvPr/>
        </p:nvSpPr>
        <p:spPr>
          <a:xfrm>
            <a:off x="7683579" y="4612481"/>
            <a:ext cx="3052167" cy="3037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900" b="1" dirty="0">
                <a:solidFill>
                  <a:srgbClr val="3B3535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Para Concepción Natural</a:t>
            </a:r>
            <a:endParaRPr lang="en-US" sz="1900" b="1" dirty="0">
              <a:latin typeface="Skeena Display" pitchFamily="2" charset="0"/>
            </a:endParaRPr>
          </a:p>
        </p:txBody>
      </p:sp>
      <p:sp>
        <p:nvSpPr>
          <p:cNvPr id="15" name="Text 12">
            <a:extLst>
              <a:ext uri="{FF2B5EF4-FFF2-40B4-BE49-F238E27FC236}">
                <a16:creationId xmlns:a16="http://schemas.microsoft.com/office/drawing/2014/main" id="{54E8B832-0E8A-691C-2CBF-88D128FEB352}"/>
              </a:ext>
            </a:extLst>
          </p:cNvPr>
          <p:cNvSpPr/>
          <p:nvPr/>
        </p:nvSpPr>
        <p:spPr>
          <a:xfrm>
            <a:off x="7683579" y="5026938"/>
            <a:ext cx="6092904" cy="88618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60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El coito cada </a:t>
            </a:r>
            <a:r>
              <a:rPr lang="en-US" sz="1600" b="1" u="sng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2-3</a:t>
            </a:r>
            <a:r>
              <a:rPr lang="en-US" sz="1600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 días optimiza las tasas de embarazo, ya que mantiene una buena calidad espermática y un suministro constante.</a:t>
            </a:r>
            <a:endParaRPr lang="en-US" sz="1600" b="1" dirty="0">
              <a:latin typeface="Skeena" pitchFamily="2" charset="0"/>
            </a:endParaRPr>
          </a:p>
        </p:txBody>
      </p:sp>
      <p:sp>
        <p:nvSpPr>
          <p:cNvPr id="16" name="Shape 13">
            <a:extLst>
              <a:ext uri="{FF2B5EF4-FFF2-40B4-BE49-F238E27FC236}">
                <a16:creationId xmlns:a16="http://schemas.microsoft.com/office/drawing/2014/main" id="{52450E00-AF56-CF42-44F1-A146AC45D769}"/>
              </a:ext>
            </a:extLst>
          </p:cNvPr>
          <p:cNvSpPr/>
          <p:nvPr/>
        </p:nvSpPr>
        <p:spPr>
          <a:xfrm>
            <a:off x="646390" y="6305312"/>
            <a:ext cx="6576417" cy="1420297"/>
          </a:xfrm>
          <a:prstGeom prst="roundRect">
            <a:avLst>
              <a:gd name="adj" fmla="val 7726"/>
            </a:avLst>
          </a:prstGeom>
          <a:solidFill>
            <a:srgbClr val="FFFAFA"/>
          </a:solidFill>
          <a:ln w="2286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es-ES"/>
          </a:p>
        </p:txBody>
      </p:sp>
      <p:sp>
        <p:nvSpPr>
          <p:cNvPr id="17" name="Shape 14">
            <a:extLst>
              <a:ext uri="{FF2B5EF4-FFF2-40B4-BE49-F238E27FC236}">
                <a16:creationId xmlns:a16="http://schemas.microsoft.com/office/drawing/2014/main" id="{021AEA6D-5CA5-2DDD-6E78-B9A9D4725851}"/>
              </a:ext>
            </a:extLst>
          </p:cNvPr>
          <p:cNvSpPr/>
          <p:nvPr/>
        </p:nvSpPr>
        <p:spPr>
          <a:xfrm>
            <a:off x="623530" y="6305312"/>
            <a:ext cx="91440" cy="1420297"/>
          </a:xfrm>
          <a:prstGeom prst="roundRect">
            <a:avLst>
              <a:gd name="adj" fmla="val 84833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18" name="Text 15">
            <a:extLst>
              <a:ext uri="{FF2B5EF4-FFF2-40B4-BE49-F238E27FC236}">
                <a16:creationId xmlns:a16="http://schemas.microsoft.com/office/drawing/2014/main" id="{6419B551-7052-8955-A68B-A551EB44954A}"/>
              </a:ext>
            </a:extLst>
          </p:cNvPr>
          <p:cNvSpPr/>
          <p:nvPr/>
        </p:nvSpPr>
        <p:spPr>
          <a:xfrm>
            <a:off x="922496" y="6512838"/>
            <a:ext cx="4026337" cy="3037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900" b="1" dirty="0">
                <a:solidFill>
                  <a:srgbClr val="3B3535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Abstinencia Prolongada (&gt;7 días</a:t>
            </a:r>
            <a:r>
              <a:rPr lang="en-US" sz="1900" dirty="0">
                <a:solidFill>
                  <a:srgbClr val="3B3535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)</a:t>
            </a:r>
            <a:endParaRPr lang="en-US" sz="1900" dirty="0">
              <a:latin typeface="Skeena Display" pitchFamily="2" charset="0"/>
            </a:endParaRPr>
          </a:p>
        </p:txBody>
      </p:sp>
      <p:sp>
        <p:nvSpPr>
          <p:cNvPr id="19" name="Text 16">
            <a:extLst>
              <a:ext uri="{FF2B5EF4-FFF2-40B4-BE49-F238E27FC236}">
                <a16:creationId xmlns:a16="http://schemas.microsoft.com/office/drawing/2014/main" id="{794003D8-4E9A-A18D-AEEF-587C1FEFC291}"/>
              </a:ext>
            </a:extLst>
          </p:cNvPr>
          <p:cNvSpPr/>
          <p:nvPr/>
        </p:nvSpPr>
        <p:spPr>
          <a:xfrm>
            <a:off x="922496" y="6927294"/>
            <a:ext cx="6092785" cy="5907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Puede llevar a un aumento del daño oxidativo en los espermatozoides y una reducción de su motilidad.</a:t>
            </a:r>
            <a:endParaRPr lang="en-US" b="1" dirty="0">
              <a:latin typeface="Skeena" pitchFamily="2" charset="0"/>
            </a:endParaRPr>
          </a:p>
        </p:txBody>
      </p:sp>
      <p:sp>
        <p:nvSpPr>
          <p:cNvPr id="20" name="Shape 17">
            <a:extLst>
              <a:ext uri="{FF2B5EF4-FFF2-40B4-BE49-F238E27FC236}">
                <a16:creationId xmlns:a16="http://schemas.microsoft.com/office/drawing/2014/main" id="{AD5FD1F9-F288-D371-72DC-754F857219F2}"/>
              </a:ext>
            </a:extLst>
          </p:cNvPr>
          <p:cNvSpPr/>
          <p:nvPr/>
        </p:nvSpPr>
        <p:spPr>
          <a:xfrm>
            <a:off x="7407473" y="6305312"/>
            <a:ext cx="6576536" cy="1420297"/>
          </a:xfrm>
          <a:prstGeom prst="roundRect">
            <a:avLst>
              <a:gd name="adj" fmla="val 7726"/>
            </a:avLst>
          </a:prstGeom>
          <a:solidFill>
            <a:srgbClr val="FFFAFA"/>
          </a:solidFill>
          <a:ln w="22860">
            <a:solidFill>
              <a:srgbClr val="BBC2DC"/>
            </a:solidFill>
            <a:prstDash val="solid"/>
          </a:ln>
        </p:spPr>
        <p:txBody>
          <a:bodyPr/>
          <a:lstStyle/>
          <a:p>
            <a:endParaRPr lang="es-ES"/>
          </a:p>
        </p:txBody>
      </p:sp>
      <p:sp>
        <p:nvSpPr>
          <p:cNvPr id="21" name="Shape 18">
            <a:extLst>
              <a:ext uri="{FF2B5EF4-FFF2-40B4-BE49-F238E27FC236}">
                <a16:creationId xmlns:a16="http://schemas.microsoft.com/office/drawing/2014/main" id="{0E80B4E6-4596-D4DF-F1E0-9D7D493C3B82}"/>
              </a:ext>
            </a:extLst>
          </p:cNvPr>
          <p:cNvSpPr/>
          <p:nvPr/>
        </p:nvSpPr>
        <p:spPr>
          <a:xfrm>
            <a:off x="7384613" y="6305312"/>
            <a:ext cx="91440" cy="1420297"/>
          </a:xfrm>
          <a:prstGeom prst="roundRect">
            <a:avLst>
              <a:gd name="adj" fmla="val 84833"/>
            </a:avLst>
          </a:prstGeom>
          <a:solidFill>
            <a:srgbClr val="1A2D7A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22" name="Text 19">
            <a:extLst>
              <a:ext uri="{FF2B5EF4-FFF2-40B4-BE49-F238E27FC236}">
                <a16:creationId xmlns:a16="http://schemas.microsoft.com/office/drawing/2014/main" id="{3EDC0BBC-1C37-4EC7-D2D4-0E3717DB4A39}"/>
              </a:ext>
            </a:extLst>
          </p:cNvPr>
          <p:cNvSpPr/>
          <p:nvPr/>
        </p:nvSpPr>
        <p:spPr>
          <a:xfrm>
            <a:off x="7683579" y="6512838"/>
            <a:ext cx="2430066" cy="3037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900" b="1" dirty="0">
                <a:solidFill>
                  <a:srgbClr val="3B3535"/>
                </a:solidFill>
                <a:latin typeface="Skeena Display" pitchFamily="2" charset="0"/>
                <a:ea typeface="Alexandria Semi Bold" pitchFamily="34" charset="-122"/>
                <a:cs typeface="Alexandria Semi Bold" pitchFamily="34" charset="-120"/>
              </a:rPr>
              <a:t>Eyaculación Diaria</a:t>
            </a:r>
            <a:endParaRPr lang="en-US" sz="1900" b="1" dirty="0">
              <a:latin typeface="Skeena Display" pitchFamily="2" charset="0"/>
            </a:endParaRPr>
          </a:p>
        </p:txBody>
      </p:sp>
      <p:sp>
        <p:nvSpPr>
          <p:cNvPr id="23" name="Text 20">
            <a:extLst>
              <a:ext uri="{FF2B5EF4-FFF2-40B4-BE49-F238E27FC236}">
                <a16:creationId xmlns:a16="http://schemas.microsoft.com/office/drawing/2014/main" id="{DBAE0E03-9FD5-AE02-EE68-282F45FF9344}"/>
              </a:ext>
            </a:extLst>
          </p:cNvPr>
          <p:cNvSpPr/>
          <p:nvPr/>
        </p:nvSpPr>
        <p:spPr>
          <a:xfrm>
            <a:off x="7683579" y="6927294"/>
            <a:ext cx="6092904" cy="5907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Es </a:t>
            </a:r>
            <a:r>
              <a:rPr lang="en-US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generalmente segura</a:t>
            </a:r>
            <a:r>
              <a:rPr lang="en-US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 y, en hombres seleccionados, puede </a:t>
            </a:r>
            <a:r>
              <a:rPr lang="en-US" b="1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reducir la fragmentación del ADN</a:t>
            </a:r>
            <a:r>
              <a:rPr lang="en-US" dirty="0">
                <a:solidFill>
                  <a:srgbClr val="3B3535"/>
                </a:solidFill>
                <a:latin typeface="Skeena" pitchFamily="2" charset="0"/>
                <a:ea typeface="Sora Light" pitchFamily="34" charset="-122"/>
                <a:cs typeface="Sora Light" pitchFamily="34" charset="-120"/>
              </a:rPr>
              <a:t> espermático</a:t>
            </a:r>
            <a:r>
              <a:rPr lang="en-US" sz="145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.</a:t>
            </a:r>
            <a:endParaRPr lang="en-US" sz="1450" dirty="0"/>
          </a:p>
        </p:txBody>
      </p:sp>
    </p:spTree>
    <p:extLst>
      <p:ext uri="{BB962C8B-B14F-4D97-AF65-F5344CB8AC3E}">
        <p14:creationId xmlns:p14="http://schemas.microsoft.com/office/powerpoint/2010/main" val="28766392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8309" y="181332"/>
            <a:ext cx="13009007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endParaRPr lang="en-US" sz="4800" b="1" dirty="0">
              <a:latin typeface="Skeena Display" pitchFamily="2" charset="0"/>
            </a:endParaRPr>
          </a:p>
        </p:txBody>
      </p:sp>
      <p:sp>
        <p:nvSpPr>
          <p:cNvPr id="3" name="Shape 1"/>
          <p:cNvSpPr/>
          <p:nvPr/>
        </p:nvSpPr>
        <p:spPr>
          <a:xfrm>
            <a:off x="586859" y="1870234"/>
            <a:ext cx="13557766" cy="4659154"/>
          </a:xfrm>
          <a:prstGeom prst="roundRect">
            <a:avLst>
              <a:gd name="adj" fmla="val 3194"/>
            </a:avLst>
          </a:prstGeom>
          <a:solidFill>
            <a:schemeClr val="accent1">
              <a:lumMod val="50000"/>
            </a:schemeClr>
          </a:solidFill>
          <a:ln/>
        </p:spPr>
        <p:txBody>
          <a:bodyPr/>
          <a:lstStyle/>
          <a:p>
            <a:endParaRPr lang="es-ES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434" y="2195156"/>
            <a:ext cx="270748" cy="216575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290757" y="2140863"/>
            <a:ext cx="12193310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b="1" dirty="0">
                <a:solidFill>
                  <a:srgbClr val="FFFFFF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What is the recommended treatment for </a:t>
            </a:r>
            <a:r>
              <a:rPr lang="en-US" sz="2000" b="1" u="sng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isolated</a:t>
            </a:r>
            <a:r>
              <a:rPr lang="en-US" sz="2000" b="1" u="sng" dirty="0">
                <a:solidFill>
                  <a:srgbClr val="FFFFFF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 </a:t>
            </a:r>
            <a:r>
              <a:rPr lang="en-US" sz="2400" b="1" u="sng" dirty="0">
                <a:solidFill>
                  <a:srgbClr val="FFFFFF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teratozoospermia</a:t>
            </a:r>
            <a:r>
              <a:rPr lang="en-US" sz="2000" b="1" u="sng" dirty="0">
                <a:solidFill>
                  <a:srgbClr val="FFFFFF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 </a:t>
            </a:r>
            <a:r>
              <a:rPr lang="en-US" sz="2000" b="1" dirty="0">
                <a:solidFill>
                  <a:srgbClr val="FFFFFF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(abnormal morphology; &lt;4% normal forms)?</a:t>
            </a:r>
            <a:endParaRPr lang="en-US" sz="2000" b="1" dirty="0">
              <a:latin typeface="Skeena Display" pitchFamily="2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1290757" y="2682478"/>
            <a:ext cx="12193310" cy="1733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ct val="200000"/>
              </a:lnSpc>
              <a:buAutoNum type="alphaUcParenR"/>
            </a:pPr>
            <a:r>
              <a:rPr lang="en-US" sz="2400" b="1" dirty="0">
                <a:solidFill>
                  <a:srgbClr val="FFFFFF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Varicocele repair</a:t>
            </a:r>
          </a:p>
          <a:p>
            <a:pPr marL="342900" indent="-342900" algn="l">
              <a:lnSpc>
                <a:spcPct val="200000"/>
              </a:lnSpc>
              <a:buAutoNum type="alphaUcParenR"/>
            </a:pPr>
            <a:r>
              <a:rPr lang="en-US" sz="2400" b="1" dirty="0">
                <a:solidFill>
                  <a:srgbClr val="FFFFFF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Antioxidant supplementation</a:t>
            </a:r>
          </a:p>
          <a:p>
            <a:pPr marL="342900" indent="-342900" algn="l">
              <a:lnSpc>
                <a:spcPct val="200000"/>
              </a:lnSpc>
              <a:buAutoNum type="alphaUcParenR"/>
            </a:pPr>
            <a:r>
              <a:rPr lang="en-US" sz="2400" b="1" dirty="0">
                <a:solidFill>
                  <a:srgbClr val="FFFFFF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Clomiphene citrate</a:t>
            </a:r>
          </a:p>
          <a:p>
            <a:pPr marL="342900" indent="-342900" algn="l">
              <a:lnSpc>
                <a:spcPct val="200000"/>
              </a:lnSpc>
              <a:buAutoNum type="alphaUcParenR"/>
            </a:pPr>
            <a:r>
              <a:rPr lang="en-US" sz="2400" b="1" dirty="0">
                <a:solidFill>
                  <a:srgbClr val="FFFFFF"/>
                </a:solidFill>
                <a:latin typeface="Skeena Display" pitchFamily="2" charset="0"/>
                <a:ea typeface="Sora Light" pitchFamily="34" charset="-122"/>
                <a:cs typeface="Sora Light" pitchFamily="34" charset="-120"/>
              </a:rPr>
              <a:t>No specific treatment - proceed to IVF-ICSIE)</a:t>
            </a:r>
            <a:endParaRPr lang="en-US" sz="2400" b="1" dirty="0">
              <a:latin typeface="Skeena Display" pitchFamily="2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1081</TotalTime>
  <Words>4577</Words>
  <Application>Microsoft Office PowerPoint</Application>
  <PresentationFormat>Personalizado</PresentationFormat>
  <Paragraphs>532</Paragraphs>
  <Slides>67</Slides>
  <Notes>56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67</vt:i4>
      </vt:variant>
    </vt:vector>
  </HeadingPairs>
  <TitlesOfParts>
    <vt:vector size="74" baseType="lpstr">
      <vt:lpstr>Sora Light</vt:lpstr>
      <vt:lpstr>Skeena</vt:lpstr>
      <vt:lpstr>Arial</vt:lpstr>
      <vt:lpstr>Skeena Display</vt:lpstr>
      <vt:lpstr>Alexandria Semi Bold</vt:lpstr>
      <vt:lpstr>Alexandria Light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Rodrigo España Navarro</dc:creator>
  <cp:lastModifiedBy>Rodrigo España Navarro</cp:lastModifiedBy>
  <cp:revision>4</cp:revision>
  <dcterms:created xsi:type="dcterms:W3CDTF">2025-11-06T20:14:20Z</dcterms:created>
  <dcterms:modified xsi:type="dcterms:W3CDTF">2025-11-10T09:41:36Z</dcterms:modified>
</cp:coreProperties>
</file>